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</p:sldIdLst>
  <p:sldSz cy="6858000" cx="9144000"/>
  <p:notesSz cx="6858000" cy="9144000"/>
  <p:embeddedFontLst>
    <p:embeddedFont>
      <p:font typeface="Roboto Medium"/>
      <p:regular r:id="rId171"/>
      <p:bold r:id="rId172"/>
      <p:italic r:id="rId173"/>
      <p:boldItalic r:id="rId174"/>
    </p:embeddedFont>
    <p:embeddedFont>
      <p:font typeface="Roboto"/>
      <p:regular r:id="rId175"/>
      <p:bold r:id="rId176"/>
      <p:italic r:id="rId177"/>
      <p:boldItalic r:id="rId178"/>
    </p:embeddedFont>
    <p:embeddedFont>
      <p:font typeface="Nunito"/>
      <p:regular r:id="rId179"/>
      <p:bold r:id="rId180"/>
      <p:italic r:id="rId181"/>
      <p:boldItalic r:id="rId1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396B99-57A1-4745-BB2F-F770EDBE91FE}">
  <a:tblStyle styleId="{21396B99-57A1-4745-BB2F-F770EDBE9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0B3143-E5E7-49BD-8755-2F4FB6B544A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182" Type="http://schemas.openxmlformats.org/officeDocument/2006/relationships/font" Target="fonts/Nunito-boldItalic.fntdata"/><Relationship Id="rId35" Type="http://schemas.openxmlformats.org/officeDocument/2006/relationships/slide" Target="slides/slide29.xml"/><Relationship Id="rId181" Type="http://schemas.openxmlformats.org/officeDocument/2006/relationships/font" Target="fonts/Nunito-italic.fntdata"/><Relationship Id="rId34" Type="http://schemas.openxmlformats.org/officeDocument/2006/relationships/slide" Target="slides/slide28.xml"/><Relationship Id="rId180" Type="http://schemas.openxmlformats.org/officeDocument/2006/relationships/font" Target="fonts/Nunito-bold.fntdata"/><Relationship Id="rId37" Type="http://schemas.openxmlformats.org/officeDocument/2006/relationships/slide" Target="slides/slide31.xml"/><Relationship Id="rId176" Type="http://schemas.openxmlformats.org/officeDocument/2006/relationships/font" Target="fonts/Roboto-bold.fntdata"/><Relationship Id="rId36" Type="http://schemas.openxmlformats.org/officeDocument/2006/relationships/slide" Target="slides/slide30.xml"/><Relationship Id="rId175" Type="http://schemas.openxmlformats.org/officeDocument/2006/relationships/font" Target="fonts/Roboto-regular.fntdata"/><Relationship Id="rId39" Type="http://schemas.openxmlformats.org/officeDocument/2006/relationships/slide" Target="slides/slide33.xml"/><Relationship Id="rId174" Type="http://schemas.openxmlformats.org/officeDocument/2006/relationships/font" Target="fonts/RobotoMedium-boldItalic.fntdata"/><Relationship Id="rId38" Type="http://schemas.openxmlformats.org/officeDocument/2006/relationships/slide" Target="slides/slide32.xml"/><Relationship Id="rId173" Type="http://schemas.openxmlformats.org/officeDocument/2006/relationships/font" Target="fonts/RobotoMedium-italic.fntdata"/><Relationship Id="rId179" Type="http://schemas.openxmlformats.org/officeDocument/2006/relationships/font" Target="fonts/Nunito-regular.fntdata"/><Relationship Id="rId178" Type="http://schemas.openxmlformats.org/officeDocument/2006/relationships/font" Target="fonts/Roboto-boldItalic.fntdata"/><Relationship Id="rId177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font" Target="fonts/RobotoMedium-bold.fntdata"/><Relationship Id="rId65" Type="http://schemas.openxmlformats.org/officeDocument/2006/relationships/slide" Target="slides/slide59.xml"/><Relationship Id="rId171" Type="http://schemas.openxmlformats.org/officeDocument/2006/relationships/font" Target="fonts/RobotoMedium-regular.fntdata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課程編輯網頁⬛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5c0a57930_3_103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5c0a57930_3_10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85c0a57930_3_103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85c0a57930_3_7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85c0a57930_3_7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85c0a57930_3_7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879355de1a_0_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879355de1a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879355de1a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85c0a57930_17_5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85c0a57930_17_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85c0a57930_17_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879355de1a_0_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879355de1a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g879355de1a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879355de1a_0_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879355de1a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g879355de1a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879355de1a_0_1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879355de1a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g879355de1a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879355de1a_0_1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879355de1a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g879355de1a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879355de1a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879355de1a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g879355de1a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879355de1a_0_2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879355de1a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g879355de1a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879355de1a_0_2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879355de1a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g879355de1a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5c0a57930_3_9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5c0a57930_3_9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85c0a57930_3_9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79355de1a_0_2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79355de1a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g879355de1a_0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879355de1a_0_2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879355de1a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g879355de1a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879355de1a_0_3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879355de1a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g879355de1a_0_3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879355de1a_0_2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879355de1a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g879355de1a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g879355de1a_0_3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" name="Google Shape;2022;g879355de1a_0_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g879355de1a_0_3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879355de1a_0_3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879355de1a_0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g879355de1a_0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879355de1a_0_3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879355de1a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g879355de1a_0_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879355de1a_0_3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879355de1a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g879355de1a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879355de1a_0_3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879355de1a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g879355de1a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879355de1a_0_4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879355de1a_0_4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g879355de1a_0_4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85c0a57930_3_1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85c0a57930_3_1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85c0a57930_3_1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879355de1a_0_4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879355de1a_0_4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g879355de1a_0_4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85c0a57930_3_76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85c0a57930_3_7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g85c0a57930_3_7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85c0a57930_3_78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85c0a57930_3_7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g85c0a57930_3_7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85c0a57930_3_97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85c0a57930_3_97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g85c0a57930_3_97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85c0a57930_3_108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85c0a57930_3_108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g85c0a57930_3_108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85c0a57930_3_8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85c0a57930_3_8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g85c0a57930_3_8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85c0a57930_3_8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85c0a57930_3_8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85c0a57930_3_8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85c0a57930_3_108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85c0a57930_3_10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g85c0a57930_3_108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85c0a57930_4_5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85c0a57930_4_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g85c0a57930_4_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85c0a57930_3_81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85c0a57930_3_8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g85c0a57930_3_8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5c0a57930_3_18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5c0a57930_3_18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85c0a57930_3_18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85c0a57930_3_8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85c0a57930_3_8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g85c0a57930_3_8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85c0a57930_3_85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85c0a57930_3_8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85c0a57930_3_85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85c0a57930_3_88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85c0a57930_3_8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g85c0a57930_3_88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85c0a57930_3_107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85c0a57930_3_107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g85c0a57930_3_107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85c0a57930_3_107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85c0a57930_3_10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g85c0a57930_3_107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5c0a57930_3_94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5c0a57930_3_94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g85c0a57930_3_94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5c0a57930_3_97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5c0a57930_3_97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g85c0a57930_3_97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g85c0a57930_3_92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" name="Google Shape;2363;g85c0a57930_3_9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g85c0a57930_3_9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85c0a57930_3_108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85c0a57930_3_10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g85c0a57930_3_108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85c0a57930_3_6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85c0a57930_3_6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g85c0a57930_3_6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85c0a57930_3_15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85c0a57930_3_15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85c0a57930_3_15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85c0a57930_3_102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85c0a57930_3_10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g85c0a57930_3_10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85c0a57930_3_108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85c0a57930_3_108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g85c0a57930_3_108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g85c0a57930_3_109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" name="Google Shape;2422;g85c0a57930_3_109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g85c0a57930_3_109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85c0a57930_3_109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85c0a57930_3_109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g85c0a57930_3_109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g85c0a57930_3_102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" name="Google Shape;2453;g85c0a57930_3_10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g85c0a57930_3_10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85c0a57930_3_109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85c0a57930_3_109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g85c0a57930_3_109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85c0a57930_3_109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85c0a57930_3_109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g85c0a57930_3_109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85c0a57930_3_109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" name="Google Shape;2489;g85c0a57930_3_109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g85c0a57930_3_109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85c0a57930_3_102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85c0a57930_3_10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g85c0a57930_3_10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85c0a57930_3_110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85c0a57930_3_110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g85c0a57930_3_110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5c0a57930_3_20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5c0a57930_3_20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85c0a57930_3_20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85c0a57930_3_103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85c0a57930_3_10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g85c0a57930_3_10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85c0a57930_3_110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85c0a57930_3_110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g85c0a57930_3_110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85c0a57930_3_114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85c0a57930_3_11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g85c0a57930_3_11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85c0a57930_3_102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85c0a57930_3_10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g85c0a57930_3_10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85c0a57930_3_103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" name="Google Shape;2559;g85c0a57930_3_10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g85c0a57930_3_10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85c0a57930_3_110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85c0a57930_3_110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g85c0a57930_3_110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85c0a57930_3_103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85c0a57930_3_10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g85c0a57930_3_10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85c0a57930_3_110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85c0a57930_3_110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g85c0a57930_3_110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g85c0a57930_3_10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" name="Google Shape;2629;g85c0a57930_3_10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g85c0a57930_3_10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" name="Google Shape;2774;g879355de1a_0_4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" name="Google Shape;2775;g879355de1a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g879355de1a_0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5c0a57930_3_22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5c0a57930_3_2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85c0a57930_3_2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85c0a57930_3_103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85c0a57930_3_10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g85c0a57930_3_10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85c0a57930_3_65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85c0a57930_3_65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g85c0a57930_3_65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85c0a57930_3_65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85c0a57930_3_6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g85c0a57930_3_65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85c0a57930_3_65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85c0a57930_3_6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g85c0a57930_3_6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7e65ebf433_3_45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7e65ebf433_3_4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g7e65ebf433_3_4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5c0a57930_3_23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85c0a57930_3_2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85c0a57930_3_2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5c0a57930_3_23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5c0a57930_3_23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85c0a57930_3_23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5c0a57930_3_23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5c0a57930_3_2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85c0a57930_3_2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5c0a57930_3_23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5c0a57930_3_2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85c0a57930_3_2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85c0a57930_3_23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85c0a57930_3_23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85c0a57930_3_23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5c0a57930_3_51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5c0a57930_3_5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85c0a57930_3_51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ff96804daec9fc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ff96804daec9fc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6ff96804daec9fc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5c0a57930_3_51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5c0a57930_3_5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85c0a57930_3_5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5c0a57930_3_51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5c0a57930_3_5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85c0a57930_3_5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5c0a57930_3_52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5c0a57930_3_5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85c0a57930_3_5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5c0a57930_17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5c0a57930_17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85c0a57930_17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5c0a57930_17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5c0a57930_17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85c0a57930_17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5c0a57930_17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5c0a57930_17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85c0a57930_17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2eb722424_4_3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2eb722424_4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396" name="Google Shape;396;g82eb722424_4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5c0a57930_17_3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85c0a57930_17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85c0a57930_17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5c0a57930_17_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5c0a57930_17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85c0a57930_17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85c0a57930_17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85c0a57930_17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85c0a57930_17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5c0a57930_17_1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85c0a57930_17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85c0a57930_17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5c0a57930_17_1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5c0a57930_17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85c0a57930_17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85c0a57930_17_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85c0a57930_17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85c0a57930_17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5c0a57930_17_2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5c0a57930_17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85c0a57930_17_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5c0a57930_17_3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5c0a57930_17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85c0a57930_17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85c0a57930_17_1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85c0a57930_17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85c0a57930_17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5c0a57930_17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5c0a57930_17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85c0a57930_17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2eb722424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2eb72242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82eb72242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85c0a57930_17_2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85c0a57930_17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85c0a57930_17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5c0a57930_17_2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5c0a57930_17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85c0a57930_17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5c0a57930_17_3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85c0a57930_17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85c0a57930_17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5c0a57930_17_2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85c0a57930_17_2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85c0a57930_17_2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85c0a57930_17_3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85c0a57930_17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85c0a57930_17_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85c0a57930_17_4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85c0a57930_17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85c0a57930_17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85c0a57930_17_4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85c0a57930_17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85c0a57930_17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5c0a57930_17_5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5c0a57930_17_5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g85c0a57930_17_5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5c0a57930_17_4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5c0a57930_17_4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85c0a57930_17_4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5c0a57930_17_4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5c0a57930_17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85c0a57930_17_4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5c0a57930_3_9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5c0a57930_3_9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85c0a57930_3_9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5c0a57930_17_4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5c0a57930_17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85c0a57930_17_4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5c0a57930_17_4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85c0a57930_17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85c0a57930_17_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85c0a57930_17_4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85c0a57930_17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85c0a57930_17_4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5c0a57930_17_5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85c0a57930_17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85c0a57930_17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5c0a57930_17_5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85c0a57930_17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85c0a57930_17_5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85c0a57930_17_5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85c0a57930_17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g85c0a57930_17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5c0a57930_17_5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5c0a57930_17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85c0a57930_17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5c0a57930_4_3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5c0a57930_4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g85c0a57930_4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5c0a57930_3_4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5c0a57930_3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85c0a57930_3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5c0a57930_3_55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5c0a57930_3_5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85c0a57930_3_5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5c0a57930_4_5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5c0a57930_4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85c0a57930_4_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5c0a57930_3_55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5c0a57930_3_5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[_黑名單 &gt; 0]: 6 ==&gt; [rate_class=negative]: 6   &lt;conf:(1)&gt; lift:(3)</a:t>
            </a:r>
            <a:endParaRPr/>
          </a:p>
        </p:txBody>
      </p:sp>
      <p:sp>
        <p:nvSpPr>
          <p:cNvPr id="1218" name="Google Shape;1218;g85c0a57930_3_5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85c0a57930_3_55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85c0a57930_3_5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有出現的關鍵字：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納粹: 9次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花錢: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指責: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黑名單: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破鞋: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他媽的: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sb: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失憶: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85c0a57930_3_55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5c0a57930_3_55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5c0a57930_3_5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85c0a57930_3_55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5c0a57930_3_56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85c0a57930_3_5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g85c0a57930_3_5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879355de1a_0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879355de1a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879355de1a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5c0a57930_3_56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5c0a57930_3_56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85c0a57930_3_56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5c0a57930_3_56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5c0a57930_3_56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85c0a57930_3_56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5c0a57930_3_56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5c0a57930_3_56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g85c0a57930_3_56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5c0a57930_3_105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5c0a57930_3_105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有出現的關鍵字：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納粹: 9次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花錢: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指責: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黑名單: 6次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破鞋: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他媽的: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sb: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失憶: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85c0a57930_3_105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85c0a57930_3_28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85c0a57930_3_2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85c0a57930_3_28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5c0a57930_4_5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5c0a57930_4_5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https://www.qinxiaoshuo.com/book/%E6%88%91%E8%A6%81%E6%88%90%E4%B8%BA%E4%B8%80%E5%90%8D%E8%BD%BB%E5%B0%8F%E8%AF%B4%E5%AE%B6</a:t>
            </a:r>
            <a:endParaRPr/>
          </a:p>
        </p:txBody>
      </p:sp>
      <p:sp>
        <p:nvSpPr>
          <p:cNvPr id="441" name="Google Shape;441;g85c0a57930_4_5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85c0a57930_3_28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85c0a57930_3_28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g85c0a57930_3_28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5c0a57930_3_56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5c0a57930_3_5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85c0a57930_3_5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5c0a57930_3_25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5c0a57930_3_2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85c0a57930_3_25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85c0a57930_3_30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85c0a57930_3_30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g85c0a57930_3_30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5c0a57930_3_35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5c0a57930_3_3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g85c0a57930_3_3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85c0a57930_3_37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85c0a57930_3_3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g85c0a57930_3_3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85c0a57930_3_39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85c0a57930_3_39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g85c0a57930_3_39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85c0a57930_3_59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85c0a57930_3_59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詞袋 詞頻 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頻率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泛用性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字順</a:t>
            </a:r>
            <a:endParaRPr/>
          </a:p>
        </p:txBody>
      </p:sp>
      <p:sp>
        <p:nvSpPr>
          <p:cNvPr id="1484" name="Google Shape;1484;g85c0a57930_3_59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85c0a57930_3_30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85c0a57930_3_30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85c0a57930_3_30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85c0a57930_3_48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85c0a57930_3_48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85c0a57930_3_48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5c0a57930_4_5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5c0a57930_4_5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https://www.qinxiaoshuo.com/book/%E6%88%91%E8%A6%81%E6%88%90%E4%B8%BA%E4%B8%80%E5%90%8D%E8%BD%BB%E5%B0%8F%E8%AF%B4%E5%AE%B6</a:t>
            </a:r>
            <a:endParaRPr/>
          </a:p>
        </p:txBody>
      </p:sp>
      <p:sp>
        <p:nvSpPr>
          <p:cNvPr id="450" name="Google Shape;450;g85c0a57930_4_5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85c0a57930_3_33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85c0a57930_3_3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85c0a57930_3_33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85c0a57930_3_42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85c0a57930_3_4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g85c0a57930_3_4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85c0a57930_3_49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85c0a57930_3_4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85c0a57930_3_49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85c0a57930_3_48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85c0a57930_3_48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85c0a57930_3_48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5c0a57930_3_44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5c0a57930_3_4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85c0a57930_3_4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5c0a57930_3_6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5c0a57930_3_6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g85c0a57930_3_6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85c0a57930_3_61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85c0a57930_3_6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g85c0a57930_3_6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85c0a57930_3_61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85c0a57930_3_6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g85c0a57930_3_6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85c0a57930_3_63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85c0a57930_3_6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g85c0a57930_3_6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85c0a57930_3_65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85c0a57930_3_6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85c0a57930_3_65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5c0a57930_3_103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5c0a57930_3_10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85c0a57930_3_103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85c0a57930_3_4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85c0a57930_3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g85c0a57930_3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85c0a57930_3_68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85c0a57930_3_68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85c0a57930_3_68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85c0a57930_3_68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85c0a57930_3_68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85c0a57930_3_68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85c0a57930_3_68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85c0a57930_3_68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85c0a57930_3_68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85c0a57930_3_70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85c0a57930_3_70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g85c0a57930_3_70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85c0a57930_3_108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85c0a57930_3_10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85c0a57930_3_108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85c0a57930_3_68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85c0a57930_3_68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85c0a57930_3_68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85c0a57930_3_71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85c0a57930_3_7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85c0a57930_3_7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85c0a57930_3_7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85c0a57930_3_7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85c0a57930_3_7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85c0a57930_3_106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85c0a57930_3_106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85c0a57930_3_106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9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2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7" name="Google Shape;277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2" name="Google Shape;282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7" name="Google Shape;287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" name="Google Shape;289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4" name="Google Shape;294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6" name="Google Shape;296;p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1" name="Google Shape;301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>
                <a:solidFill>
                  <a:srgbClr val="FFFFFF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>
                <a:solidFill>
                  <a:srgbClr val="FFFFFF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>
                <a:solidFill>
                  <a:srgbClr val="FFFFFF"/>
                </a:solidFill>
              </a:defRPr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>
                <a:solidFill>
                  <a:srgbClr val="FFFFFF"/>
                </a:solidFill>
              </a:defRPr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>
                <a:solidFill>
                  <a:srgbClr val="FFFFFF"/>
                </a:solidFill>
              </a:defRPr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" name="Google Shape;341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6" name="Google Shape;346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2" name="Google Shape;352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5" name="Google Shape;355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7" name="Google Shape;357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8" name="Google Shape;358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7" name="Google Shape;367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3" name="Google Shape;373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0.png"/><Relationship Id="rId4" Type="http://schemas.openxmlformats.org/officeDocument/2006/relationships/image" Target="../media/image7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Relationship Id="rId4" Type="http://schemas.openxmlformats.org/officeDocument/2006/relationships/image" Target="../media/image7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7.png"/><Relationship Id="rId4" Type="http://schemas.openxmlformats.org/officeDocument/2006/relationships/image" Target="../media/image8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9.png"/><Relationship Id="rId4" Type="http://schemas.openxmlformats.org/officeDocument/2006/relationships/image" Target="../media/image115.png"/><Relationship Id="rId5" Type="http://schemas.openxmlformats.org/officeDocument/2006/relationships/image" Target="../media/image121.gif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Relationship Id="rId5" Type="http://schemas.openxmlformats.org/officeDocument/2006/relationships/image" Target="../media/image14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3.png"/><Relationship Id="rId4" Type="http://schemas.openxmlformats.org/officeDocument/2006/relationships/image" Target="../media/image13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1.png"/><Relationship Id="rId4" Type="http://schemas.openxmlformats.org/officeDocument/2006/relationships/image" Target="../media/image12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5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29.png"/><Relationship Id="rId4" Type="http://schemas.openxmlformats.org/officeDocument/2006/relationships/image" Target="../media/image13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4.png"/><Relationship Id="rId4" Type="http://schemas.openxmlformats.org/officeDocument/2006/relationships/image" Target="../media/image115.png"/><Relationship Id="rId5" Type="http://schemas.openxmlformats.org/officeDocument/2006/relationships/image" Target="../media/image121.gif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6.png"/><Relationship Id="rId4" Type="http://schemas.openxmlformats.org/officeDocument/2006/relationships/image" Target="../media/image13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4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7.png"/><Relationship Id="rId4" Type="http://schemas.openxmlformats.org/officeDocument/2006/relationships/image" Target="../media/image14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5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4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4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3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9.png"/><Relationship Id="rId4" Type="http://schemas.openxmlformats.org/officeDocument/2006/relationships/image" Target="../media/image5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6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4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8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Relationship Id="rId4" Type="http://schemas.openxmlformats.org/officeDocument/2006/relationships/image" Target="../media/image7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Relationship Id="rId4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4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Relationship Id="rId4" Type="http://schemas.openxmlformats.org/officeDocument/2006/relationships/image" Target="../media/image9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Relationship Id="rId4" Type="http://schemas.openxmlformats.org/officeDocument/2006/relationships/image" Target="../media/image1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6.png"/><Relationship Id="rId4" Type="http://schemas.openxmlformats.org/officeDocument/2006/relationships/image" Target="../media/image10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140.png"/><Relationship Id="rId5" Type="http://schemas.openxmlformats.org/officeDocument/2006/relationships/image" Target="../media/image4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1.png"/><Relationship Id="rId4" Type="http://schemas.openxmlformats.org/officeDocument/2006/relationships/image" Target="../media/image5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6.png"/><Relationship Id="rId4" Type="http://schemas.openxmlformats.org/officeDocument/2006/relationships/image" Target="../media/image14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43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0.png"/><Relationship Id="rId4" Type="http://schemas.openxmlformats.org/officeDocument/2006/relationships/image" Target="../media/image4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政治大學圖檔所博士候選人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陳勇汀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 u="sng">
                <a:solidFill>
                  <a:schemeClr val="hlink"/>
                </a:solidFill>
                <a:hlinkClick r:id="rId3"/>
              </a:rPr>
              <a:t>pudding@nccu.edu.tw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2020年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80" name="Google Shape;380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大數據基本演算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</a:t>
            </a:r>
            <a:r>
              <a:rPr lang="zh-TW"/>
              <a:t>實作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8" name="Google Shape;478;p6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https://www.kaggle.com/leonerd/chinesenetnovelrating</a:t>
            </a:r>
            <a:endParaRPr/>
          </a:p>
        </p:txBody>
      </p:sp>
      <p:sp>
        <p:nvSpPr>
          <p:cNvPr id="479" name="Google Shape;479;p66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中文小說</a:t>
            </a:r>
            <a:br>
              <a:rPr lang="zh-TW"/>
            </a:br>
            <a:r>
              <a:rPr lang="zh-TW"/>
              <a:t>讀者評論資料集</a:t>
            </a:r>
            <a:endParaRPr/>
          </a:p>
        </p:txBody>
      </p:sp>
      <p:sp>
        <p:nvSpPr>
          <p:cNvPr id="480" name="Google Shape;480;p66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屬性數量：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>
                <a:solidFill>
                  <a:srgbClr val="FFFFFF"/>
                </a:solidFill>
              </a:rPr>
              <a:t>類別：2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comment: </a:t>
            </a:r>
            <a:r>
              <a:rPr lang="zh-TW" sz="2100"/>
              <a:t>讀者評論</a:t>
            </a:r>
            <a:br>
              <a:rPr lang="zh-TW" sz="2100"/>
            </a:br>
            <a:r>
              <a:rPr lang="zh-TW" sz="2100"/>
              <a:t>(稍後要轉換成字串)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rate_class: 評價類型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negative: 負面，共700筆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neutral: 中性，共700筆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zh-TW" sz="2100"/>
              <a:t>positive: 正面，共700筆</a:t>
            </a:r>
            <a:endParaRPr sz="2100"/>
          </a:p>
        </p:txBody>
      </p:sp>
      <p:pic>
        <p:nvPicPr>
          <p:cNvPr id="481" name="Google Shape;4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75" y="1573750"/>
            <a:ext cx="3942450" cy="39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5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7" name="Google Shape;1797;p156"/>
          <p:cNvPicPr preferRelativeResize="0"/>
          <p:nvPr/>
        </p:nvPicPr>
        <p:blipFill rotWithShape="1">
          <a:blip r:embed="rId3">
            <a:alphaModFix/>
          </a:blip>
          <a:srcRect b="40793" l="0" r="35064" t="0"/>
          <a:stretch/>
        </p:blipFill>
        <p:spPr>
          <a:xfrm>
            <a:off x="533400" y="2559050"/>
            <a:ext cx="3729674" cy="27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9" name="Google Shape;1799;p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E. 切換到分類面版</a:t>
            </a:r>
            <a:endParaRPr b="0" sz="3200"/>
          </a:p>
        </p:txBody>
      </p:sp>
      <p:sp>
        <p:nvSpPr>
          <p:cNvPr id="1800" name="Google Shape;1800;p15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56"/>
          <p:cNvSpPr txBox="1"/>
          <p:nvPr>
            <p:ph idx="2" type="body"/>
          </p:nvPr>
        </p:nvSpPr>
        <p:spPr>
          <a:xfrm>
            <a:off x="6134625" y="2351475"/>
            <a:ext cx="25902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Classify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分類面板</a:t>
            </a:r>
            <a:endParaRPr/>
          </a:p>
        </p:txBody>
      </p:sp>
      <p:sp>
        <p:nvSpPr>
          <p:cNvPr id="1802" name="Google Shape;1802;p156"/>
          <p:cNvSpPr/>
          <p:nvPr/>
        </p:nvSpPr>
        <p:spPr>
          <a:xfrm>
            <a:off x="1238275" y="27689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03" name="Google Shape;1803;p156"/>
          <p:cNvSpPr/>
          <p:nvPr/>
        </p:nvSpPr>
        <p:spPr>
          <a:xfrm>
            <a:off x="2228875" y="2262430"/>
            <a:ext cx="602400" cy="594600"/>
          </a:xfrm>
          <a:prstGeom prst="wedgeEllipseCallout">
            <a:avLst>
              <a:gd fmla="val -74697" name="adj1"/>
              <a:gd fmla="val 500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1804" name="Google Shape;1804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650" y="4304101"/>
            <a:ext cx="2968200" cy="18776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5" name="Google Shape;1805;p156"/>
          <p:cNvSpPr/>
          <p:nvPr/>
        </p:nvSpPr>
        <p:spPr>
          <a:xfrm flipH="1" rot="3600054">
            <a:off x="1507371" y="3654270"/>
            <a:ext cx="1115431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2" name="Google Shape;1812;p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</a:t>
            </a:r>
            <a:r>
              <a:rPr lang="zh-TW"/>
              <a:t>決策樹分類</a:t>
            </a:r>
            <a:endParaRPr/>
          </a:p>
        </p:txBody>
      </p:sp>
      <p:sp>
        <p:nvSpPr>
          <p:cNvPr id="1813" name="Google Shape;1813;p1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57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5" name="Google Shape;1815;p157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6" name="Google Shape;1816;p157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J48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7" name="Google Shape;1817;p157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FilteredClassifier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8" name="Google Shape;1818;p157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819" name="Google Shape;1819;p157"/>
          <p:cNvCxnSpPr>
            <a:endCxn id="1818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0" name="Google Shape;1820;p157"/>
          <p:cNvCxnSpPr>
            <a:stCxn id="1818" idx="2"/>
            <a:endCxn id="1814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1" name="Google Shape;1821;p157"/>
          <p:cNvCxnSpPr>
            <a:stCxn id="1818" idx="2"/>
            <a:endCxn id="1815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822" name="Google Shape;1822;p157"/>
          <p:cNvCxnSpPr>
            <a:endCxn id="1816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23" name="Google Shape;1823;p157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4" name="Google Shape;1824;p157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classifier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25" name="Google Shape;1825;p157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57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158"/>
          <p:cNvPicPr preferRelativeResize="0"/>
          <p:nvPr/>
        </p:nvPicPr>
        <p:blipFill rotWithShape="1">
          <a:blip r:embed="rId3">
            <a:alphaModFix/>
          </a:blip>
          <a:srcRect b="22624" l="0" r="34171" t="0"/>
          <a:stretch/>
        </p:blipFill>
        <p:spPr>
          <a:xfrm>
            <a:off x="668071" y="1884450"/>
            <a:ext cx="4106925" cy="45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F. </a:t>
            </a:r>
            <a:r>
              <a:rPr lang="zh-TW">
                <a:solidFill>
                  <a:schemeClr val="dk1"/>
                </a:solidFill>
              </a:rPr>
              <a:t>選擇過濾器演算法</a:t>
            </a:r>
            <a:endParaRPr/>
          </a:p>
        </p:txBody>
      </p:sp>
      <p:sp>
        <p:nvSpPr>
          <p:cNvPr id="1834" name="Google Shape;1834;p1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5" name="Google Shape;1835;p15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58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37" name="Google Shape;1837;p158"/>
          <p:cNvSpPr txBox="1"/>
          <p:nvPr/>
        </p:nvSpPr>
        <p:spPr>
          <a:xfrm>
            <a:off x="4961300" y="184140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按下「Choose」按鈕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Classifier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⇨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Choose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選擇分類演算法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weka.classifiers</a:t>
            </a:r>
            <a:b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.meta</a:t>
            </a:r>
            <a:b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FilteredClassifier</a:t>
            </a:r>
            <a:br>
              <a:rPr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/>
              <a:t>(過濾器演算法)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38" name="Google Shape;1838;p158"/>
          <p:cNvSpPr/>
          <p:nvPr/>
        </p:nvSpPr>
        <p:spPr>
          <a:xfrm>
            <a:off x="668075" y="238735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9" name="Google Shape;1839;p158"/>
          <p:cNvSpPr/>
          <p:nvPr/>
        </p:nvSpPr>
        <p:spPr>
          <a:xfrm>
            <a:off x="1396575" y="5090025"/>
            <a:ext cx="1392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840" name="Google Shape;1840;p158"/>
          <p:cNvCxnSpPr/>
          <p:nvPr/>
        </p:nvCxnSpPr>
        <p:spPr>
          <a:xfrm>
            <a:off x="1109500" y="2865500"/>
            <a:ext cx="488100" cy="201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41" name="Google Shape;1841;p158"/>
          <p:cNvSpPr/>
          <p:nvPr/>
        </p:nvSpPr>
        <p:spPr>
          <a:xfrm>
            <a:off x="2694475" y="442349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42" name="Google Shape;1842;p158"/>
          <p:cNvSpPr/>
          <p:nvPr/>
        </p:nvSpPr>
        <p:spPr>
          <a:xfrm>
            <a:off x="1352875" y="17226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159"/>
          <p:cNvPicPr preferRelativeResize="0"/>
          <p:nvPr/>
        </p:nvPicPr>
        <p:blipFill rotWithShape="1">
          <a:blip r:embed="rId3">
            <a:alphaModFix/>
          </a:blip>
          <a:srcRect b="57167" l="0" r="38684" t="0"/>
          <a:stretch/>
        </p:blipFill>
        <p:spPr>
          <a:xfrm>
            <a:off x="668070" y="1884450"/>
            <a:ext cx="3825524" cy="25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1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solidFill>
                  <a:schemeClr val="dk1"/>
                </a:solidFill>
              </a:rPr>
              <a:t>G</a:t>
            </a:r>
            <a:r>
              <a:rPr lang="zh-TW" sz="3500">
                <a:solidFill>
                  <a:schemeClr val="dk1"/>
                </a:solidFill>
              </a:rPr>
              <a:t>. </a:t>
            </a:r>
            <a:r>
              <a:rPr lang="zh-TW" sz="3500">
                <a:solidFill>
                  <a:schemeClr val="dk1"/>
                </a:solidFill>
              </a:rPr>
              <a:t>設定過濾器演算法</a:t>
            </a:r>
            <a:endParaRPr sz="3500"/>
          </a:p>
        </p:txBody>
      </p:sp>
      <p:sp>
        <p:nvSpPr>
          <p:cNvPr id="1850" name="Google Shape;1850;p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1" name="Google Shape;1851;p1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59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53" name="Google Shape;1853;p159"/>
          <p:cNvSpPr txBox="1"/>
          <p:nvPr/>
        </p:nvSpPr>
        <p:spPr>
          <a:xfrm>
            <a:off x="5207500" y="1791150"/>
            <a:ext cx="35172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點選演算法粗體字，開啟進階設定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54" name="Google Shape;1854;p159"/>
          <p:cNvSpPr/>
          <p:nvPr/>
        </p:nvSpPr>
        <p:spPr>
          <a:xfrm>
            <a:off x="1552475" y="2669800"/>
            <a:ext cx="10512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855" name="Google Shape;1855;p159"/>
          <p:cNvCxnSpPr/>
          <p:nvPr/>
        </p:nvCxnSpPr>
        <p:spPr>
          <a:xfrm>
            <a:off x="2168625" y="3118300"/>
            <a:ext cx="232200" cy="52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856" name="Google Shape;1856;p159"/>
          <p:cNvSpPr/>
          <p:nvPr/>
        </p:nvSpPr>
        <p:spPr>
          <a:xfrm>
            <a:off x="2535600" y="20439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1857" name="Google Shape;185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975" y="3761500"/>
            <a:ext cx="3329475" cy="298766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6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4" name="Google Shape;186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00" y="1186450"/>
            <a:ext cx="3329475" cy="298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H. 設定多重過濾器 (1/2)</a:t>
            </a:r>
            <a:endParaRPr sz="3500"/>
          </a:p>
        </p:txBody>
      </p:sp>
      <p:sp>
        <p:nvSpPr>
          <p:cNvPr id="1866" name="Google Shape;1866;p1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7" name="Google Shape;1867;p16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160"/>
          <p:cNvSpPr txBox="1"/>
          <p:nvPr>
            <p:ph idx="2" type="body"/>
          </p:nvPr>
        </p:nvSpPr>
        <p:spPr>
          <a:xfrm>
            <a:off x="5288050" y="1791150"/>
            <a:ext cx="3436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MultiFilter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pic>
        <p:nvPicPr>
          <p:cNvPr id="1869" name="Google Shape;1869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950" y="4053213"/>
            <a:ext cx="3624111" cy="2383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0" name="Google Shape;1870;p160"/>
          <p:cNvSpPr/>
          <p:nvPr/>
        </p:nvSpPr>
        <p:spPr>
          <a:xfrm>
            <a:off x="1521275" y="3229800"/>
            <a:ext cx="8382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71" name="Google Shape;1871;p160"/>
          <p:cNvSpPr/>
          <p:nvPr/>
        </p:nvSpPr>
        <p:spPr>
          <a:xfrm flipH="1" rot="2700000">
            <a:off x="2164449" y="346451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160"/>
          <p:cNvSpPr/>
          <p:nvPr/>
        </p:nvSpPr>
        <p:spPr>
          <a:xfrm>
            <a:off x="2217275" y="25030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" name="Google Shape;1878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825" y="4196550"/>
            <a:ext cx="2590800" cy="217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9" name="Google Shape;1879;p1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H. 設定多重過濾器 (2/2)</a:t>
            </a:r>
            <a:endParaRPr sz="3500"/>
          </a:p>
        </p:txBody>
      </p:sp>
      <p:sp>
        <p:nvSpPr>
          <p:cNvPr id="1880" name="Google Shape;1880;p1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1" name="Google Shape;1881;p16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6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61"/>
          <p:cNvSpPr txBox="1"/>
          <p:nvPr>
            <p:ph idx="2" type="body"/>
          </p:nvPr>
        </p:nvSpPr>
        <p:spPr>
          <a:xfrm>
            <a:off x="5288050" y="1791150"/>
            <a:ext cx="3436500" cy="3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按下filters後面的白框，設定要使用的篩選器</a:t>
            </a:r>
            <a:endParaRPr/>
          </a:p>
        </p:txBody>
      </p:sp>
      <p:grpSp>
        <p:nvGrpSpPr>
          <p:cNvPr id="1884" name="Google Shape;1884;p161"/>
          <p:cNvGrpSpPr/>
          <p:nvPr/>
        </p:nvGrpSpPr>
        <p:grpSpPr>
          <a:xfrm>
            <a:off x="533400" y="1791138"/>
            <a:ext cx="3624111" cy="2660409"/>
            <a:chOff x="1663950" y="4053213"/>
            <a:chExt cx="3624111" cy="2660409"/>
          </a:xfrm>
        </p:grpSpPr>
        <p:pic>
          <p:nvPicPr>
            <p:cNvPr id="1885" name="Google Shape;1885;p1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3950" y="4053213"/>
              <a:ext cx="3624111" cy="238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6" name="Google Shape;1886;p161"/>
            <p:cNvSpPr/>
            <p:nvPr/>
          </p:nvSpPr>
          <p:spPr>
            <a:xfrm>
              <a:off x="2369500" y="5716325"/>
              <a:ext cx="1221900" cy="3504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887" name="Google Shape;1887;p161"/>
            <p:cNvSpPr/>
            <p:nvPr/>
          </p:nvSpPr>
          <p:spPr>
            <a:xfrm flipH="1" rot="2700000">
              <a:off x="3531449" y="6071114"/>
              <a:ext cx="550270" cy="52481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1"/>
            <p:cNvSpPr/>
            <p:nvPr/>
          </p:nvSpPr>
          <p:spPr>
            <a:xfrm>
              <a:off x="3688150" y="4885330"/>
              <a:ext cx="602400" cy="5946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2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0" y="3137225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1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I. 刪除不使用的過濾器</a:t>
            </a:r>
            <a:endParaRPr sz="3500"/>
          </a:p>
        </p:txBody>
      </p:sp>
      <p:sp>
        <p:nvSpPr>
          <p:cNvPr id="1896" name="Google Shape;1896;p1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7" name="Google Shape;1897;p16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6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6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確認「AllFilter」篩選器反白選取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按下「Delete」刪除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00" name="Google Shape;1900;p162"/>
          <p:cNvSpPr/>
          <p:nvPr/>
        </p:nvSpPr>
        <p:spPr>
          <a:xfrm>
            <a:off x="1426750" y="4854750"/>
            <a:ext cx="838200" cy="46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01" name="Google Shape;1901;p162"/>
          <p:cNvSpPr/>
          <p:nvPr/>
        </p:nvSpPr>
        <p:spPr>
          <a:xfrm>
            <a:off x="2241900" y="40309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902" name="Google Shape;1902;p162"/>
          <p:cNvSpPr/>
          <p:nvPr/>
        </p:nvSpPr>
        <p:spPr>
          <a:xfrm>
            <a:off x="1426750" y="3563250"/>
            <a:ext cx="1417500" cy="46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03" name="Google Shape;1903;p162"/>
          <p:cNvSpPr/>
          <p:nvPr/>
        </p:nvSpPr>
        <p:spPr>
          <a:xfrm>
            <a:off x="2729175" y="27676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10" name="Google Shape;1910;p1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決策樹分類</a:t>
            </a:r>
            <a:endParaRPr/>
          </a:p>
        </p:txBody>
      </p:sp>
      <p:sp>
        <p:nvSpPr>
          <p:cNvPr id="1911" name="Google Shape;1911;p16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63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3" name="Google Shape;1913;p163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4" name="Google Shape;1914;p163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J48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5" name="Google Shape;1915;p163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FilteredClassifier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6" name="Google Shape;1916;p163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17" name="Google Shape;1917;p163"/>
          <p:cNvCxnSpPr>
            <a:endCxn id="1916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18" name="Google Shape;1918;p163"/>
          <p:cNvCxnSpPr>
            <a:stCxn id="1916" idx="2"/>
            <a:endCxn id="1912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19" name="Google Shape;1919;p163"/>
          <p:cNvCxnSpPr>
            <a:stCxn id="1916" idx="2"/>
            <a:endCxn id="1913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20" name="Google Shape;1920;p163"/>
          <p:cNvCxnSpPr>
            <a:endCxn id="1914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921" name="Google Shape;1921;p163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2" name="Google Shape;1922;p163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classifier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3" name="Google Shape;1923;p163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63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63"/>
          <p:cNvSpPr/>
          <p:nvPr/>
        </p:nvSpPr>
        <p:spPr>
          <a:xfrm>
            <a:off x="180475" y="4828788"/>
            <a:ext cx="28050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" name="Google Shape;193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111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Google Shape;1932;p16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1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J</a:t>
            </a:r>
            <a:r>
              <a:rPr lang="zh-TW">
                <a:solidFill>
                  <a:schemeClr val="dk1"/>
                </a:solidFill>
              </a:rPr>
              <a:t>. 設定類別轉字串 (1/4)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4" name="Google Shape;1934;p16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按下「</a:t>
            </a:r>
            <a:r>
              <a:rPr lang="zh-TW">
                <a:solidFill>
                  <a:srgbClr val="FF0000"/>
                </a:solidFill>
              </a:rPr>
              <a:t>Choose</a:t>
            </a:r>
            <a:r>
              <a:rPr lang="zh-TW"/>
              <a:t>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選擇篩選器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800" u="sng">
                <a:solidFill>
                  <a:schemeClr val="dk1"/>
                </a:solidFill>
              </a:rPr>
              <a:t>.</a:t>
            </a:r>
            <a:r>
              <a:rPr b="1" lang="zh-TW" sz="2800" u="sng">
                <a:solidFill>
                  <a:srgbClr val="FF0000"/>
                </a:solidFill>
              </a:rPr>
              <a:t>NominalToString</a:t>
            </a:r>
            <a:endParaRPr/>
          </a:p>
        </p:txBody>
      </p:sp>
      <p:sp>
        <p:nvSpPr>
          <p:cNvPr id="1935" name="Google Shape;1935;p1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6" name="Google Shape;1936;p16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64"/>
          <p:cNvSpPr/>
          <p:nvPr/>
        </p:nvSpPr>
        <p:spPr>
          <a:xfrm>
            <a:off x="533400" y="2531900"/>
            <a:ext cx="8382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38" name="Google Shape;1938;p164"/>
          <p:cNvSpPr/>
          <p:nvPr/>
        </p:nvSpPr>
        <p:spPr>
          <a:xfrm>
            <a:off x="1202600" y="17911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1939" name="Google Shape;1939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894600"/>
            <a:ext cx="2876550" cy="39052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0" name="Google Shape;1940;p164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7" name="Google Shape;1947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111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1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J</a:t>
            </a:r>
            <a:r>
              <a:rPr lang="zh-TW">
                <a:solidFill>
                  <a:schemeClr val="dk1"/>
                </a:solidFill>
              </a:rPr>
              <a:t>. 設定類別轉字串 (2/4)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9" name="Google Shape;1949;p16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按下「NominalToString」粗體字，</a:t>
            </a: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1950" name="Google Shape;1950;p1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51" name="Google Shape;1951;p16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165"/>
          <p:cNvSpPr/>
          <p:nvPr/>
        </p:nvSpPr>
        <p:spPr>
          <a:xfrm>
            <a:off x="1202600" y="2531900"/>
            <a:ext cx="11526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53" name="Google Shape;1953;p165"/>
          <p:cNvSpPr/>
          <p:nvPr/>
        </p:nvSpPr>
        <p:spPr>
          <a:xfrm>
            <a:off x="1969625" y="16752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954" name="Google Shape;1954;p165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5" name="Google Shape;1955;p165"/>
          <p:cNvPicPr preferRelativeResize="0"/>
          <p:nvPr/>
        </p:nvPicPr>
        <p:blipFill rotWithShape="1">
          <a:blip r:embed="rId4">
            <a:alphaModFix/>
          </a:blip>
          <a:srcRect b="40999" l="0" r="44134" t="0"/>
          <a:stretch/>
        </p:blipFill>
        <p:spPr>
          <a:xfrm>
            <a:off x="1628863" y="3564600"/>
            <a:ext cx="2767025" cy="1966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8" name="Google Shape;488;p6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文本探勘之比較</a:t>
            </a:r>
            <a:endParaRPr/>
          </a:p>
        </p:txBody>
      </p:sp>
      <p:sp>
        <p:nvSpPr>
          <p:cNvPr id="489" name="Google Shape;489;p67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Jieba-JS：</a:t>
            </a:r>
            <a:r>
              <a:rPr lang="zh-TW"/>
              <a:t>斷詞處理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</a:t>
            </a:r>
            <a:r>
              <a:rPr lang="zh-TW"/>
              <a:t>前處理：</a:t>
            </a:r>
            <a:r>
              <a:rPr lang="zh-TW"/>
              <a:t>文字向量化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</a:t>
            </a:r>
            <a:r>
              <a:rPr lang="zh-TW"/>
              <a:t>熱點分析</a:t>
            </a:r>
            <a:endParaRPr/>
          </a:p>
        </p:txBody>
      </p:sp>
      <p:sp>
        <p:nvSpPr>
          <p:cNvPr id="490" name="Google Shape;490;p67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3905800" y="1783075"/>
            <a:ext cx="3527400" cy="66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66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設定屬性編號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attributeIndexes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1</a:t>
            </a:r>
            <a:br>
              <a:rPr b="1" lang="zh-TW">
                <a:solidFill>
                  <a:srgbClr val="FF0000"/>
                </a:solidFill>
              </a:rPr>
            </a:br>
            <a:r>
              <a:rPr lang="zh-TW" sz="2000"/>
              <a:t>(=待處理的文本屬性)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OK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63" name="Google Shape;1963;p1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J</a:t>
            </a:r>
            <a:r>
              <a:rPr lang="zh-TW">
                <a:solidFill>
                  <a:schemeClr val="dk1"/>
                </a:solidFill>
              </a:rPr>
              <a:t>. 設定類別轉字串 (3/4)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964" name="Google Shape;1964;p1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5" name="Google Shape;196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672950"/>
            <a:ext cx="49530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66"/>
          <p:cNvSpPr/>
          <p:nvPr/>
        </p:nvSpPr>
        <p:spPr>
          <a:xfrm>
            <a:off x="1001300" y="4394750"/>
            <a:ext cx="15918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67" name="Google Shape;1967;p166"/>
          <p:cNvSpPr/>
          <p:nvPr/>
        </p:nvSpPr>
        <p:spPr>
          <a:xfrm>
            <a:off x="2094288" y="38416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968" name="Google Shape;1968;p166"/>
          <p:cNvSpPr/>
          <p:nvPr/>
        </p:nvSpPr>
        <p:spPr>
          <a:xfrm>
            <a:off x="2882500" y="5584175"/>
            <a:ext cx="1302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69" name="Google Shape;1969;p166"/>
          <p:cNvSpPr/>
          <p:nvPr/>
        </p:nvSpPr>
        <p:spPr>
          <a:xfrm>
            <a:off x="3648063" y="49346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7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按下「Add」新增設定好的篩選器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確認篩選器已經在下面的列表</a:t>
            </a:r>
            <a:endParaRPr/>
          </a:p>
        </p:txBody>
      </p:sp>
      <p:sp>
        <p:nvSpPr>
          <p:cNvPr id="1976" name="Google Shape;1976;p1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7" name="Google Shape;1977;p1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J</a:t>
            </a:r>
            <a:r>
              <a:rPr lang="zh-TW">
                <a:solidFill>
                  <a:schemeClr val="dk1"/>
                </a:solidFill>
              </a:rPr>
              <a:t>. 設定類別轉字串 (4/4)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978" name="Google Shape;1978;p1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9" name="Google Shape;197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225" y="27567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67"/>
          <p:cNvSpPr/>
          <p:nvPr/>
        </p:nvSpPr>
        <p:spPr>
          <a:xfrm>
            <a:off x="3648075" y="3008950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81" name="Google Shape;1981;p167"/>
          <p:cNvSpPr/>
          <p:nvPr/>
        </p:nvSpPr>
        <p:spPr>
          <a:xfrm>
            <a:off x="3945838" y="22275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982" name="Google Shape;1982;p167"/>
          <p:cNvSpPr/>
          <p:nvPr/>
        </p:nvSpPr>
        <p:spPr>
          <a:xfrm>
            <a:off x="1446300" y="326400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83" name="Google Shape;1983;p167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90" name="Google Shape;1990;p1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決策樹分類</a:t>
            </a:r>
            <a:endParaRPr/>
          </a:p>
        </p:txBody>
      </p:sp>
      <p:sp>
        <p:nvSpPr>
          <p:cNvPr id="1991" name="Google Shape;1991;p1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68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3" name="Google Shape;1993;p168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4" name="Google Shape;1994;p168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J48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5" name="Google Shape;1995;p168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FilteredClassifier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96" name="Google Shape;1996;p168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997" name="Google Shape;1997;p168"/>
          <p:cNvCxnSpPr>
            <a:endCxn id="1996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98" name="Google Shape;1998;p168"/>
          <p:cNvCxnSpPr>
            <a:stCxn id="1996" idx="2"/>
            <a:endCxn id="1992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999" name="Google Shape;1999;p168"/>
          <p:cNvCxnSpPr>
            <a:stCxn id="1996" idx="2"/>
            <a:endCxn id="1993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000" name="Google Shape;2000;p168"/>
          <p:cNvCxnSpPr>
            <a:endCxn id="1994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001" name="Google Shape;2001;p168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2" name="Google Shape;2002;p168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classifier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003" name="Google Shape;2003;p168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168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68"/>
          <p:cNvSpPr/>
          <p:nvPr/>
        </p:nvSpPr>
        <p:spPr>
          <a:xfrm>
            <a:off x="3000775" y="4828788"/>
            <a:ext cx="28050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1" name="Google Shape;201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500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3" name="Google Shape;2013;p1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</a:t>
            </a:r>
            <a:r>
              <a:rPr lang="zh-TW">
                <a:solidFill>
                  <a:schemeClr val="dk1"/>
                </a:solidFill>
              </a:rPr>
              <a:t>. 設定字串向量化 (1/5)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14" name="Google Shape;2014;p1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69"/>
          <p:cNvSpPr/>
          <p:nvPr/>
        </p:nvSpPr>
        <p:spPr>
          <a:xfrm>
            <a:off x="533400" y="2531900"/>
            <a:ext cx="8382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16" name="Google Shape;2016;p169"/>
          <p:cNvSpPr/>
          <p:nvPr/>
        </p:nvSpPr>
        <p:spPr>
          <a:xfrm>
            <a:off x="1202600" y="17911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17" name="Google Shape;2017;p169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8" name="Google Shape;2018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525" y="2763675"/>
            <a:ext cx="2815263" cy="38220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9" name="Google Shape;2019;p169"/>
          <p:cNvSpPr txBox="1"/>
          <p:nvPr>
            <p:ph idx="4294967295" type="body"/>
          </p:nvPr>
        </p:nvSpPr>
        <p:spPr>
          <a:xfrm>
            <a:off x="5062275" y="1791150"/>
            <a:ext cx="3662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按下「</a:t>
            </a:r>
            <a:r>
              <a:rPr lang="zh-TW">
                <a:solidFill>
                  <a:srgbClr val="FF0000"/>
                </a:solidFill>
              </a:rPr>
              <a:t>Choose</a:t>
            </a:r>
            <a:r>
              <a:rPr lang="zh-TW"/>
              <a:t>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選擇篩選器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800" u="sng">
                <a:solidFill>
                  <a:schemeClr val="dk1"/>
                </a:solidFill>
              </a:rPr>
              <a:t>.</a:t>
            </a:r>
            <a:r>
              <a:rPr b="1" lang="zh-TW" sz="2800" u="sng">
                <a:solidFill>
                  <a:srgbClr val="FF0000"/>
                </a:solidFill>
              </a:rPr>
              <a:t>StringTo</a:t>
            </a:r>
            <a:br>
              <a:rPr b="1" lang="zh-TW" sz="2800" u="sng">
                <a:solidFill>
                  <a:srgbClr val="FF0000"/>
                </a:solidFill>
              </a:rPr>
            </a:br>
            <a:r>
              <a:rPr b="1" lang="zh-TW" sz="2800" u="sng">
                <a:solidFill>
                  <a:srgbClr val="FF0000"/>
                </a:solidFill>
              </a:rPr>
              <a:t>WordVector</a:t>
            </a:r>
            <a:endParaRPr b="1" sz="28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500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7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K</a:t>
            </a:r>
            <a:r>
              <a:rPr lang="zh-TW">
                <a:solidFill>
                  <a:schemeClr val="dk1"/>
                </a:solidFill>
              </a:rPr>
              <a:t>. 設定字串向量化 (2/5)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28" name="Google Shape;2028;p170"/>
          <p:cNvSpPr txBox="1"/>
          <p:nvPr>
            <p:ph idx="2" type="body"/>
          </p:nvPr>
        </p:nvSpPr>
        <p:spPr>
          <a:xfrm>
            <a:off x="5441275" y="1791150"/>
            <a:ext cx="3283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按下「StringToWordVector」粗體字，</a:t>
            </a: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2029" name="Google Shape;2029;p1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0" name="Google Shape;2030;p1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70"/>
          <p:cNvSpPr/>
          <p:nvPr/>
        </p:nvSpPr>
        <p:spPr>
          <a:xfrm>
            <a:off x="1202600" y="2531900"/>
            <a:ext cx="11526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32" name="Google Shape;2032;p170"/>
          <p:cNvSpPr/>
          <p:nvPr/>
        </p:nvSpPr>
        <p:spPr>
          <a:xfrm>
            <a:off x="1969625" y="16752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33" name="Google Shape;2033;p170"/>
          <p:cNvSpPr/>
          <p:nvPr/>
        </p:nvSpPr>
        <p:spPr>
          <a:xfrm flipH="1" rot="4499649">
            <a:off x="1669877" y="3001804"/>
            <a:ext cx="550368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4" name="Google Shape;2034;p170"/>
          <p:cNvPicPr preferRelativeResize="0"/>
          <p:nvPr/>
        </p:nvPicPr>
        <p:blipFill rotWithShape="1">
          <a:blip r:embed="rId4">
            <a:alphaModFix/>
          </a:blip>
          <a:srcRect b="58592" l="0" r="0" t="0"/>
          <a:stretch/>
        </p:blipFill>
        <p:spPr>
          <a:xfrm>
            <a:off x="1202600" y="3633925"/>
            <a:ext cx="3984650" cy="28396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71"/>
          <p:cNvSpPr txBox="1"/>
          <p:nvPr>
            <p:ph idx="1" type="body"/>
          </p:nvPr>
        </p:nvSpPr>
        <p:spPr>
          <a:xfrm>
            <a:off x="4148350" y="1783075"/>
            <a:ext cx="4519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attributeNamePrefix</a:t>
            </a:r>
            <a:br>
              <a:rPr lang="zh-TW"/>
            </a:br>
            <a:r>
              <a:rPr lang="zh-TW"/>
              <a:t>設為「</a:t>
            </a:r>
            <a:r>
              <a:rPr lang="zh-TW">
                <a:solidFill>
                  <a:srgbClr val="FF0000"/>
                </a:solidFill>
              </a:rPr>
              <a:t>_</a:t>
            </a:r>
            <a:r>
              <a:rPr lang="zh-TW"/>
              <a:t>」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按下「OK」離開</a:t>
            </a:r>
            <a:endParaRPr/>
          </a:p>
        </p:txBody>
      </p:sp>
      <p:sp>
        <p:nvSpPr>
          <p:cNvPr id="2041" name="Google Shape;2041;p1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42" name="Google Shape;2042;p1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K</a:t>
            </a:r>
            <a:r>
              <a:rPr lang="zh-TW">
                <a:solidFill>
                  <a:schemeClr val="dk1"/>
                </a:solidFill>
              </a:rPr>
              <a:t>. 設定字串向量化 (3/5)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43" name="Google Shape;2043;p1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4" name="Google Shape;2044;p171"/>
          <p:cNvPicPr preferRelativeResize="0"/>
          <p:nvPr/>
        </p:nvPicPr>
        <p:blipFill rotWithShape="1">
          <a:blip r:embed="rId3">
            <a:alphaModFix/>
          </a:blip>
          <a:srcRect b="626" l="0" r="0" t="0"/>
          <a:stretch/>
        </p:blipFill>
        <p:spPr>
          <a:xfrm>
            <a:off x="539750" y="1279775"/>
            <a:ext cx="3126551" cy="5347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5" name="Google Shape;2045;p171"/>
          <p:cNvSpPr/>
          <p:nvPr/>
        </p:nvSpPr>
        <p:spPr>
          <a:xfrm>
            <a:off x="921925" y="2895000"/>
            <a:ext cx="27444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46" name="Google Shape;2046;p171"/>
          <p:cNvSpPr/>
          <p:nvPr/>
        </p:nvSpPr>
        <p:spPr>
          <a:xfrm>
            <a:off x="2030050" y="6293100"/>
            <a:ext cx="9303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47" name="Google Shape;2047;p171"/>
          <p:cNvSpPr/>
          <p:nvPr/>
        </p:nvSpPr>
        <p:spPr>
          <a:xfrm>
            <a:off x="1801813" y="230040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48" name="Google Shape;2048;p171"/>
          <p:cNvSpPr/>
          <p:nvPr/>
        </p:nvSpPr>
        <p:spPr>
          <a:xfrm>
            <a:off x="2702088" y="569850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225" y="27567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p172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按下「Add」新增設定好的篩選器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確認篩選器已經在下面的列表</a:t>
            </a:r>
            <a:endParaRPr/>
          </a:p>
        </p:txBody>
      </p:sp>
      <p:sp>
        <p:nvSpPr>
          <p:cNvPr id="2056" name="Google Shape;2056;p1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57" name="Google Shape;2057;p1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</a:t>
            </a:r>
            <a:r>
              <a:rPr lang="zh-TW">
                <a:solidFill>
                  <a:schemeClr val="dk1"/>
                </a:solidFill>
              </a:rPr>
              <a:t>. 設定字串向量化 (4/5)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58" name="Google Shape;2058;p1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72"/>
          <p:cNvSpPr/>
          <p:nvPr/>
        </p:nvSpPr>
        <p:spPr>
          <a:xfrm>
            <a:off x="3648075" y="3008950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60" name="Google Shape;2060;p172"/>
          <p:cNvSpPr/>
          <p:nvPr/>
        </p:nvSpPr>
        <p:spPr>
          <a:xfrm>
            <a:off x="3945838" y="22275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61" name="Google Shape;2061;p172"/>
          <p:cNvSpPr/>
          <p:nvPr/>
        </p:nvSpPr>
        <p:spPr>
          <a:xfrm>
            <a:off x="1446300" y="326400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62" name="Google Shape;2062;p172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850" y="2822180"/>
            <a:ext cx="2293711" cy="19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73"/>
          <p:cNvSpPr txBox="1"/>
          <p:nvPr>
            <p:ph idx="1" type="body"/>
          </p:nvPr>
        </p:nvSpPr>
        <p:spPr>
          <a:xfrm>
            <a:off x="4839625" y="1783075"/>
            <a:ext cx="3828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選擇「StirngToWordVector」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按下「Down」，把該篩選器往下移動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要好好確認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篩選器的順序喔！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0" name="Google Shape;2070;p1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71" name="Google Shape;2071;p1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K</a:t>
            </a:r>
            <a:r>
              <a:rPr lang="zh-TW">
                <a:solidFill>
                  <a:schemeClr val="dk1"/>
                </a:solidFill>
              </a:rPr>
              <a:t>. 設定字串向量化 (5/5)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72" name="Google Shape;2072;p1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73"/>
          <p:cNvSpPr/>
          <p:nvPr/>
        </p:nvSpPr>
        <p:spPr>
          <a:xfrm>
            <a:off x="3512725" y="4356200"/>
            <a:ext cx="602400" cy="38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74" name="Google Shape;2074;p173"/>
          <p:cNvSpPr/>
          <p:nvPr/>
        </p:nvSpPr>
        <p:spPr>
          <a:xfrm>
            <a:off x="3747313" y="362625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75" name="Google Shape;2075;p173"/>
          <p:cNvSpPr/>
          <p:nvPr/>
        </p:nvSpPr>
        <p:spPr>
          <a:xfrm>
            <a:off x="1689925" y="333895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76" name="Google Shape;2076;p173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467676"/>
            <a:ext cx="2590800" cy="21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74"/>
          <p:cNvSpPr txBox="1"/>
          <p:nvPr>
            <p:ph idx="1" type="body"/>
          </p:nvPr>
        </p:nvSpPr>
        <p:spPr>
          <a:xfrm>
            <a:off x="5387150" y="1783075"/>
            <a:ext cx="3280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關閉視窗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按下「OK」，回到FilteredClassifier進階設定</a:t>
            </a:r>
            <a:endParaRPr/>
          </a:p>
        </p:txBody>
      </p:sp>
      <p:sp>
        <p:nvSpPr>
          <p:cNvPr id="2084" name="Google Shape;2084;p1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85" name="Google Shape;2085;p1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L</a:t>
            </a:r>
            <a:r>
              <a:rPr lang="zh-TW">
                <a:solidFill>
                  <a:schemeClr val="dk1"/>
                </a:solidFill>
              </a:rPr>
              <a:t>. 回到</a:t>
            </a:r>
            <a:r>
              <a:rPr lang="zh-TW">
                <a:solidFill>
                  <a:schemeClr val="dk1"/>
                </a:solidFill>
              </a:rPr>
              <a:t>過濾器演算法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086" name="Google Shape;2086;p1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74"/>
          <p:cNvSpPr/>
          <p:nvPr/>
        </p:nvSpPr>
        <p:spPr>
          <a:xfrm>
            <a:off x="2518950" y="2456625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88" name="Google Shape;2088;p174"/>
          <p:cNvSpPr/>
          <p:nvPr/>
        </p:nvSpPr>
        <p:spPr>
          <a:xfrm>
            <a:off x="2762738" y="17830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2089" name="Google Shape;2089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25" y="3830025"/>
            <a:ext cx="3618176" cy="2379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0" name="Google Shape;2090;p174"/>
          <p:cNvSpPr/>
          <p:nvPr/>
        </p:nvSpPr>
        <p:spPr>
          <a:xfrm>
            <a:off x="3276950" y="5879675"/>
            <a:ext cx="10092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91" name="Google Shape;2091;p174"/>
          <p:cNvSpPr/>
          <p:nvPr/>
        </p:nvSpPr>
        <p:spPr>
          <a:xfrm>
            <a:off x="3818738" y="505865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92" name="Google Shape;2092;p174"/>
          <p:cNvSpPr/>
          <p:nvPr/>
        </p:nvSpPr>
        <p:spPr>
          <a:xfrm flipH="1" rot="4500494">
            <a:off x="2706172" y="3045873"/>
            <a:ext cx="715555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99" name="Google Shape;2099;p1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決策樹分類</a:t>
            </a:r>
            <a:endParaRPr/>
          </a:p>
        </p:txBody>
      </p:sp>
      <p:sp>
        <p:nvSpPr>
          <p:cNvPr id="2100" name="Google Shape;2100;p1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75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2" name="Google Shape;2102;p175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3" name="Google Shape;2103;p175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J48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決策樹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4" name="Google Shape;2104;p175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FilteredClassifier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05" name="Google Shape;2105;p175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106" name="Google Shape;2106;p175"/>
          <p:cNvCxnSpPr>
            <a:endCxn id="2105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07" name="Google Shape;2107;p175"/>
          <p:cNvCxnSpPr>
            <a:stCxn id="2105" idx="2"/>
            <a:endCxn id="2101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08" name="Google Shape;2108;p175"/>
          <p:cNvCxnSpPr>
            <a:stCxn id="2105" idx="2"/>
            <a:endCxn id="2102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109" name="Google Shape;2109;p175"/>
          <p:cNvCxnSpPr>
            <a:endCxn id="2103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110" name="Google Shape;2110;p175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1" name="Google Shape;2111;p175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classifier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12" name="Google Shape;2112;p175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75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75"/>
          <p:cNvSpPr/>
          <p:nvPr/>
        </p:nvSpPr>
        <p:spPr>
          <a:xfrm>
            <a:off x="5106850" y="4828788"/>
            <a:ext cx="28050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下載檔案</a:t>
            </a:r>
            <a:endParaRPr b="0" sz="2400"/>
          </a:p>
        </p:txBody>
      </p:sp>
      <p:sp>
        <p:nvSpPr>
          <p:cNvPr id="498" name="Google Shape;498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9" name="Google Shape;499;p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8"/>
          <p:cNvSpPr/>
          <p:nvPr/>
        </p:nvSpPr>
        <p:spPr>
          <a:xfrm flipH="1">
            <a:off x="4218092" y="270028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8"/>
          <p:cNvSpPr/>
          <p:nvPr/>
        </p:nvSpPr>
        <p:spPr>
          <a:xfrm>
            <a:off x="5273700" y="316571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 u="sng">
                <a:solidFill>
                  <a:srgbClr val="0000FF"/>
                </a:solidFill>
              </a:rPr>
              <a:t>comments-</a:t>
            </a:r>
            <a:br>
              <a:rPr lang="zh-TW" sz="2700" u="sng">
                <a:solidFill>
                  <a:srgbClr val="0000FF"/>
                </a:solidFill>
              </a:rPr>
            </a:br>
            <a:r>
              <a:rPr lang="zh-TW" sz="2700" u="sng">
                <a:solidFill>
                  <a:srgbClr val="FF0000"/>
                </a:solidFill>
              </a:rPr>
              <a:t>train-raw</a:t>
            </a:r>
            <a:r>
              <a:rPr lang="zh-TW" sz="2700" u="sng">
                <a:solidFill>
                  <a:srgbClr val="0000FF"/>
                </a:solidFill>
              </a:rPr>
              <a:t>.ods</a:t>
            </a:r>
            <a:endParaRPr sz="2700" u="sng">
              <a:solidFill>
                <a:srgbClr val="0000FF"/>
              </a:solidFill>
            </a:endParaRPr>
          </a:p>
        </p:txBody>
      </p:sp>
      <p:grpSp>
        <p:nvGrpSpPr>
          <p:cNvPr id="502" name="Google Shape;502;p68"/>
          <p:cNvGrpSpPr/>
          <p:nvPr/>
        </p:nvGrpSpPr>
        <p:grpSpPr>
          <a:xfrm>
            <a:off x="6007700" y="1877075"/>
            <a:ext cx="1315850" cy="1483200"/>
            <a:chOff x="6007700" y="2877025"/>
            <a:chExt cx="1315850" cy="1483200"/>
          </a:xfrm>
        </p:grpSpPr>
        <p:sp>
          <p:nvSpPr>
            <p:cNvPr id="503" name="Google Shape;503;p68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04" name="Google Shape;504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68"/>
          <p:cNvSpPr/>
          <p:nvPr/>
        </p:nvSpPr>
        <p:spPr>
          <a:xfrm flipH="1" rot="5400000">
            <a:off x="6224167" y="44278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900" y="5176312"/>
            <a:ext cx="1175450" cy="11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8"/>
          <p:cNvSpPr/>
          <p:nvPr/>
        </p:nvSpPr>
        <p:spPr>
          <a:xfrm>
            <a:off x="1230000" y="5428550"/>
            <a:ext cx="4468800" cy="763500"/>
          </a:xfrm>
          <a:prstGeom prst="wedgeRoundRectCallout">
            <a:avLst>
              <a:gd fmla="val 61682" name="adj1"/>
              <a:gd fmla="val -111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使用LibreOffice開啟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08" name="Google Shape;508;p68"/>
          <p:cNvGrpSpPr/>
          <p:nvPr/>
        </p:nvGrpSpPr>
        <p:grpSpPr>
          <a:xfrm>
            <a:off x="858350" y="2020913"/>
            <a:ext cx="3369600" cy="2713713"/>
            <a:chOff x="858350" y="2970363"/>
            <a:chExt cx="3369600" cy="2713713"/>
          </a:xfrm>
        </p:grpSpPr>
        <p:sp>
          <p:nvSpPr>
            <p:cNvPr id="509" name="Google Shape;509;p68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510" name="Google Shape;510;p68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511" name="Google Shape;5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680" y="227010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solidFill>
                  <a:schemeClr val="dk1"/>
                </a:solidFill>
              </a:rPr>
              <a:t>M</a:t>
            </a:r>
            <a:r>
              <a:rPr lang="zh-TW" sz="3500">
                <a:solidFill>
                  <a:schemeClr val="dk1"/>
                </a:solidFill>
              </a:rPr>
              <a:t>. 設定過濾器演算法</a:t>
            </a:r>
            <a:endParaRPr sz="3500"/>
          </a:p>
        </p:txBody>
      </p:sp>
      <p:sp>
        <p:nvSpPr>
          <p:cNvPr id="2121" name="Google Shape;2121;p1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22" name="Google Shape;2122;p1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8" y="2138275"/>
            <a:ext cx="4145925" cy="372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76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classifier ⇨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Choose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選擇分類演算法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weka.classifiers</a:t>
            </a:r>
            <a:b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.tree</a:t>
            </a:r>
            <a:b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r>
              <a:rPr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J48</a:t>
            </a:r>
            <a:br>
              <a:rPr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/>
              <a:t>(決策樹)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TW" sz="2400"/>
              <a:t>一直按「OK」</a:t>
            </a:r>
            <a:br>
              <a:rPr lang="zh-TW" sz="2400"/>
            </a:br>
            <a:r>
              <a:rPr lang="zh-TW" sz="2400"/>
              <a:t>直到回到分類面版</a:t>
            </a:r>
            <a:endParaRPr sz="2400"/>
          </a:p>
        </p:txBody>
      </p:sp>
      <p:sp>
        <p:nvSpPr>
          <p:cNvPr id="2125" name="Google Shape;2125;p176"/>
          <p:cNvSpPr/>
          <p:nvPr/>
        </p:nvSpPr>
        <p:spPr>
          <a:xfrm>
            <a:off x="1129750" y="3824650"/>
            <a:ext cx="2188800" cy="42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26" name="Google Shape;2126;p176"/>
          <p:cNvSpPr/>
          <p:nvPr/>
        </p:nvSpPr>
        <p:spPr>
          <a:xfrm>
            <a:off x="2716150" y="313839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127" name="Google Shape;2127;p176"/>
          <p:cNvSpPr/>
          <p:nvPr/>
        </p:nvSpPr>
        <p:spPr>
          <a:xfrm>
            <a:off x="2461300" y="5429000"/>
            <a:ext cx="1112100" cy="42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28" name="Google Shape;2128;p176"/>
          <p:cNvSpPr/>
          <p:nvPr/>
        </p:nvSpPr>
        <p:spPr>
          <a:xfrm>
            <a:off x="3466975" y="468321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7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77"/>
          <p:cNvPicPr preferRelativeResize="0"/>
          <p:nvPr/>
        </p:nvPicPr>
        <p:blipFill rotWithShape="1">
          <a:blip r:embed="rId3">
            <a:alphaModFix/>
          </a:blip>
          <a:srcRect b="19710" l="0" r="37268" t="0"/>
          <a:stretch/>
        </p:blipFill>
        <p:spPr>
          <a:xfrm>
            <a:off x="533395" y="1791150"/>
            <a:ext cx="3913800" cy="452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N. 選擇目標屬性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137" name="Google Shape;2137;p17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選擇目標屬性</a:t>
            </a:r>
            <a:br>
              <a:rPr lang="zh-TW"/>
            </a:br>
            <a:br>
              <a:rPr lang="zh-TW"/>
            </a:br>
            <a:r>
              <a:rPr lang="zh-TW" sz="2200"/>
              <a:t>預設值已經是最後一個屬性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(Nom) rate_class</a:t>
            </a:r>
            <a:br>
              <a:rPr lang="zh-TW" u="sng">
                <a:solidFill>
                  <a:srgbClr val="FF0000"/>
                </a:solidFill>
              </a:rPr>
            </a:br>
            <a:r>
              <a:rPr lang="zh-TW"/>
              <a:t>(評價類型)</a:t>
            </a:r>
            <a:br>
              <a:rPr lang="zh-TW"/>
            </a:br>
            <a:endParaRPr/>
          </a:p>
        </p:txBody>
      </p:sp>
      <p:sp>
        <p:nvSpPr>
          <p:cNvPr id="2138" name="Google Shape;2138;p1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9" name="Google Shape;2139;p1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77"/>
          <p:cNvSpPr/>
          <p:nvPr/>
        </p:nvSpPr>
        <p:spPr>
          <a:xfrm>
            <a:off x="533400" y="4695575"/>
            <a:ext cx="2379300" cy="9906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41" name="Google Shape;2141;p177"/>
          <p:cNvSpPr/>
          <p:nvPr/>
        </p:nvSpPr>
        <p:spPr>
          <a:xfrm>
            <a:off x="2834450" y="46955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8" name="Google Shape;2148;p17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文本探勘之預測</a:t>
            </a:r>
            <a:endParaRPr/>
          </a:p>
        </p:txBody>
      </p:sp>
      <p:sp>
        <p:nvSpPr>
          <p:cNvPr id="2149" name="Google Shape;2149;p178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highlight>
                  <a:srgbClr val="CCCCCC"/>
                </a:highlight>
              </a:rPr>
              <a:t>Jieba-JS：斷詞處理 (參考文本探勘之比較)</a:t>
            </a:r>
            <a:endParaRPr>
              <a:highlight>
                <a:srgbClr val="CCCCCC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Weka分類：分類器設定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Weka分類：分類模型建立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Weka分類：自動分類</a:t>
            </a:r>
            <a:endParaRPr/>
          </a:p>
        </p:txBody>
      </p:sp>
      <p:sp>
        <p:nvSpPr>
          <p:cNvPr id="2150" name="Google Shape;2150;p178"/>
          <p:cNvSpPr/>
          <p:nvPr/>
        </p:nvSpPr>
        <p:spPr>
          <a:xfrm>
            <a:off x="3822775" y="3333825"/>
            <a:ext cx="4409100" cy="5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51" name="Google Shape;2151;p178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建立分類模型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A. 設定模型評估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158" name="Google Shape;2158;p179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Cross-validation: 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Folds: 10</a:t>
            </a:r>
            <a:br>
              <a:rPr lang="zh-TW">
                <a:solidFill>
                  <a:srgbClr val="FF0000"/>
                </a:solidFill>
              </a:rPr>
            </a:br>
            <a:br>
              <a:rPr lang="zh-TW">
                <a:solidFill>
                  <a:srgbClr val="FF0000"/>
                </a:solidFill>
              </a:rPr>
            </a:br>
            <a:r>
              <a:rPr lang="zh-TW"/>
              <a:t>因為沒有測試資料，所以用交互驗證10疊</a:t>
            </a:r>
            <a:endParaRPr sz="2000"/>
          </a:p>
        </p:txBody>
      </p:sp>
      <p:sp>
        <p:nvSpPr>
          <p:cNvPr id="2159" name="Google Shape;2159;p1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60" name="Google Shape;2160;p1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179"/>
          <p:cNvPicPr preferRelativeResize="0"/>
          <p:nvPr/>
        </p:nvPicPr>
        <p:blipFill rotWithShape="1">
          <a:blip r:embed="rId3">
            <a:alphaModFix/>
          </a:blip>
          <a:srcRect b="31024" l="0" r="43107" t="0"/>
          <a:stretch/>
        </p:blipFill>
        <p:spPr>
          <a:xfrm>
            <a:off x="589945" y="2110075"/>
            <a:ext cx="3549550" cy="38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79"/>
          <p:cNvSpPr/>
          <p:nvPr/>
        </p:nvSpPr>
        <p:spPr>
          <a:xfrm>
            <a:off x="589950" y="4052825"/>
            <a:ext cx="2379300" cy="4854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63" name="Google Shape;2163;p179"/>
          <p:cNvSpPr/>
          <p:nvPr/>
        </p:nvSpPr>
        <p:spPr>
          <a:xfrm>
            <a:off x="1418038" y="345823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180"/>
          <p:cNvPicPr preferRelativeResize="0"/>
          <p:nvPr/>
        </p:nvPicPr>
        <p:blipFill rotWithShape="1">
          <a:blip r:embed="rId3">
            <a:alphaModFix/>
          </a:blip>
          <a:srcRect b="26275" l="0" r="37015" t="0"/>
          <a:stretch/>
        </p:blipFill>
        <p:spPr>
          <a:xfrm>
            <a:off x="533400" y="1791147"/>
            <a:ext cx="4019400" cy="47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8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3. 建立分類模型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執行分類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172" name="Google Shape;2172;p180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 sz="2000"/>
          </a:p>
        </p:txBody>
      </p:sp>
      <p:sp>
        <p:nvSpPr>
          <p:cNvPr id="2173" name="Google Shape;2173;p1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4" name="Google Shape;2174;p1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80"/>
          <p:cNvSpPr/>
          <p:nvPr/>
        </p:nvSpPr>
        <p:spPr>
          <a:xfrm>
            <a:off x="541750" y="5201975"/>
            <a:ext cx="12003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76" name="Google Shape;2176;p180"/>
          <p:cNvSpPr/>
          <p:nvPr/>
        </p:nvSpPr>
        <p:spPr>
          <a:xfrm>
            <a:off x="541738" y="447191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81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稍微等一下...</a:t>
            </a:r>
            <a:endParaRPr/>
          </a:p>
        </p:txBody>
      </p:sp>
      <p:sp>
        <p:nvSpPr>
          <p:cNvPr id="2183" name="Google Shape;2183;p1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84" name="Google Shape;2184;p18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5" name="Google Shape;218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00" y="981525"/>
            <a:ext cx="4371675" cy="4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6" name="Google Shape;2186;p181"/>
          <p:cNvSpPr/>
          <p:nvPr/>
        </p:nvSpPr>
        <p:spPr>
          <a:xfrm>
            <a:off x="5542225" y="3321025"/>
            <a:ext cx="2260200" cy="1883400"/>
          </a:xfrm>
          <a:prstGeom prst="wedgeRoundRectCallout">
            <a:avLst>
              <a:gd fmla="val -67544" name="adj1"/>
              <a:gd fmla="val 34823" name="adj2"/>
              <a:gd fmla="val 0" name="adj3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87" name="Google Shape;2187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98" y="3337100"/>
            <a:ext cx="1965900" cy="1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298" y="3489500"/>
            <a:ext cx="1965890" cy="15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Google Shape;219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67350"/>
            <a:ext cx="5024400" cy="4371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1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3. 建立分類模型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查看評估結果 (1/2)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196" name="Google Shape;2196;p18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82"/>
          <p:cNvSpPr txBox="1"/>
          <p:nvPr>
            <p:ph idx="2" type="body"/>
          </p:nvPr>
        </p:nvSpPr>
        <p:spPr>
          <a:xfrm>
            <a:off x="5729625" y="1791150"/>
            <a:ext cx="3167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/>
          </a:p>
        </p:txBody>
      </p:sp>
      <p:sp>
        <p:nvSpPr>
          <p:cNvPr id="2198" name="Google Shape;2198;p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99" name="Google Shape;2199;p1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82"/>
          <p:cNvSpPr/>
          <p:nvPr/>
        </p:nvSpPr>
        <p:spPr>
          <a:xfrm>
            <a:off x="670925" y="5120850"/>
            <a:ext cx="15621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01" name="Google Shape;2201;p182"/>
          <p:cNvSpPr/>
          <p:nvPr/>
        </p:nvSpPr>
        <p:spPr>
          <a:xfrm>
            <a:off x="617938" y="431616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02" name="Google Shape;2202;p182"/>
          <p:cNvSpPr/>
          <p:nvPr/>
        </p:nvSpPr>
        <p:spPr>
          <a:xfrm>
            <a:off x="2277175" y="2824400"/>
            <a:ext cx="2992200" cy="2620200"/>
          </a:xfrm>
          <a:prstGeom prst="roundRect">
            <a:avLst>
              <a:gd fmla="val 37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03" name="Google Shape;2203;p182"/>
          <p:cNvSpPr/>
          <p:nvPr/>
        </p:nvSpPr>
        <p:spPr>
          <a:xfrm>
            <a:off x="3312313" y="244296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3. 建立分類模型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查看評估結果 (2/2)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210" name="Google Shape;2210;p1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1" name="Google Shape;2211;p1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2" name="Google Shape;2212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25" y="2059900"/>
            <a:ext cx="7381875" cy="3971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3" name="Google Shape;2213;p183"/>
          <p:cNvSpPr/>
          <p:nvPr/>
        </p:nvSpPr>
        <p:spPr>
          <a:xfrm>
            <a:off x="747300" y="2976075"/>
            <a:ext cx="48486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14" name="Google Shape;2214;p183"/>
          <p:cNvSpPr/>
          <p:nvPr/>
        </p:nvSpPr>
        <p:spPr>
          <a:xfrm>
            <a:off x="3805400" y="1889738"/>
            <a:ext cx="2387700" cy="763500"/>
          </a:xfrm>
          <a:prstGeom prst="wedgeRoundRectCallout">
            <a:avLst>
              <a:gd fmla="val 8613" name="adj1"/>
              <a:gd fmla="val 100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正確率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15" name="Google Shape;2215;p183"/>
          <p:cNvSpPr/>
          <p:nvPr/>
        </p:nvSpPr>
        <p:spPr>
          <a:xfrm>
            <a:off x="4472000" y="4706000"/>
            <a:ext cx="876600" cy="1128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16" name="Google Shape;2216;p183"/>
          <p:cNvSpPr/>
          <p:nvPr/>
        </p:nvSpPr>
        <p:spPr>
          <a:xfrm>
            <a:off x="7128700" y="4706000"/>
            <a:ext cx="876600" cy="1128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17" name="Google Shape;2217;p183"/>
          <p:cNvSpPr/>
          <p:nvPr/>
        </p:nvSpPr>
        <p:spPr>
          <a:xfrm>
            <a:off x="3505300" y="3664100"/>
            <a:ext cx="2387700" cy="763500"/>
          </a:xfrm>
          <a:prstGeom prst="wedgeRoundRectCallout">
            <a:avLst>
              <a:gd fmla="val 8613" name="adj1"/>
              <a:gd fmla="val 100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F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度量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24" name="Google Shape;2224;p18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文本探勘之預測</a:t>
            </a:r>
            <a:endParaRPr/>
          </a:p>
        </p:txBody>
      </p:sp>
      <p:sp>
        <p:nvSpPr>
          <p:cNvPr id="2225" name="Google Shape;2225;p184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highlight>
                  <a:srgbClr val="CCCCCC"/>
                </a:highlight>
              </a:rPr>
              <a:t>Jieba-JS：斷詞處理 (參考文本探勘之比較)</a:t>
            </a:r>
            <a:endParaRPr>
              <a:highlight>
                <a:srgbClr val="CCCCCC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Weka分類：分類器設定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Weka分類：分類模型建立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Weka分類：自動分類</a:t>
            </a:r>
            <a:endParaRPr/>
          </a:p>
        </p:txBody>
      </p:sp>
      <p:sp>
        <p:nvSpPr>
          <p:cNvPr id="2226" name="Google Shape;2226;p184"/>
          <p:cNvSpPr/>
          <p:nvPr/>
        </p:nvSpPr>
        <p:spPr>
          <a:xfrm>
            <a:off x="3822775" y="3914300"/>
            <a:ext cx="3909600" cy="5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27" name="Google Shape;2227;p184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8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4" name="Google Shape;2234;p185"/>
          <p:cNvPicPr preferRelativeResize="0"/>
          <p:nvPr/>
        </p:nvPicPr>
        <p:blipFill rotWithShape="1">
          <a:blip r:embed="rId3">
            <a:alphaModFix/>
          </a:blip>
          <a:srcRect b="19710" l="0" r="37268" t="0"/>
          <a:stretch/>
        </p:blipFill>
        <p:spPr>
          <a:xfrm>
            <a:off x="533395" y="1791150"/>
            <a:ext cx="3913800" cy="452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A. 選擇未知資料(1/2)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236" name="Google Shape;2236;p18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Supplied test set</a:t>
            </a:r>
            <a:br>
              <a:rPr lang="zh-TW"/>
            </a:br>
            <a:r>
              <a:rPr lang="zh-TW" sz="2200"/>
              <a:t>以測試資料來評估探勘結果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Set… 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2237" name="Google Shape;2237;p1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38" name="Google Shape;2238;p1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9" name="Google Shape;2239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813" y="4417038"/>
            <a:ext cx="2771775" cy="18478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0" name="Google Shape;2240;p185"/>
          <p:cNvSpPr/>
          <p:nvPr/>
        </p:nvSpPr>
        <p:spPr>
          <a:xfrm>
            <a:off x="726050" y="3502675"/>
            <a:ext cx="263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41" name="Google Shape;2241;p185"/>
          <p:cNvSpPr/>
          <p:nvPr/>
        </p:nvSpPr>
        <p:spPr>
          <a:xfrm>
            <a:off x="1941950" y="3502675"/>
            <a:ext cx="778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42" name="Google Shape;2242;p185"/>
          <p:cNvSpPr/>
          <p:nvPr/>
        </p:nvSpPr>
        <p:spPr>
          <a:xfrm>
            <a:off x="1057000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43" name="Google Shape;2243;p185"/>
          <p:cNvSpPr/>
          <p:nvPr/>
        </p:nvSpPr>
        <p:spPr>
          <a:xfrm>
            <a:off x="2769325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44" name="Google Shape;2244;p185"/>
          <p:cNvSpPr/>
          <p:nvPr/>
        </p:nvSpPr>
        <p:spPr>
          <a:xfrm flipH="1" rot="5400000">
            <a:off x="2055961" y="3945357"/>
            <a:ext cx="5505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500" y="1752243"/>
            <a:ext cx="4109975" cy="47342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9" name="Google Shape;5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650" y="1772338"/>
            <a:ext cx="4109975" cy="473426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1" name="Google Shape;521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B. 複製待斷詞的文本</a:t>
            </a:r>
            <a:endParaRPr/>
          </a:p>
        </p:txBody>
      </p:sp>
      <p:sp>
        <p:nvSpPr>
          <p:cNvPr id="522" name="Google Shape;522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9"/>
          <p:cNvSpPr/>
          <p:nvPr/>
        </p:nvSpPr>
        <p:spPr>
          <a:xfrm>
            <a:off x="2181675" y="2137175"/>
            <a:ext cx="24795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選取欄位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p69"/>
          <p:cNvSpPr/>
          <p:nvPr/>
        </p:nvSpPr>
        <p:spPr>
          <a:xfrm>
            <a:off x="476250" y="3042150"/>
            <a:ext cx="26925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525" name="Google Shape;525;p69"/>
          <p:cNvGrpSpPr/>
          <p:nvPr/>
        </p:nvGrpSpPr>
        <p:grpSpPr>
          <a:xfrm>
            <a:off x="1158900" y="1909950"/>
            <a:ext cx="1146900" cy="1132200"/>
            <a:chOff x="4909350" y="2248100"/>
            <a:chExt cx="1146900" cy="1132200"/>
          </a:xfrm>
        </p:grpSpPr>
        <p:sp>
          <p:nvSpPr>
            <p:cNvPr id="526" name="Google Shape;526;p69"/>
            <p:cNvSpPr/>
            <p:nvPr/>
          </p:nvSpPr>
          <p:spPr>
            <a:xfrm>
              <a:off x="4909350" y="2248100"/>
              <a:ext cx="1146900" cy="11322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527" name="Google Shape;527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1050" y="24324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69"/>
          <p:cNvSpPr/>
          <p:nvPr/>
        </p:nvSpPr>
        <p:spPr>
          <a:xfrm>
            <a:off x="5658750" y="3350600"/>
            <a:ext cx="20112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9" name="Google Shape;529;p69"/>
          <p:cNvSpPr/>
          <p:nvPr/>
        </p:nvSpPr>
        <p:spPr>
          <a:xfrm>
            <a:off x="5438275" y="2093050"/>
            <a:ext cx="1790400" cy="1064700"/>
          </a:xfrm>
          <a:prstGeom prst="wedgeRoundRectCallout">
            <a:avLst>
              <a:gd fmla="val -10598" name="adj1"/>
              <a:gd fmla="val 780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複製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Ctrl+C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0" name="Google Shape;225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850" y="2189700"/>
            <a:ext cx="3602453" cy="2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38" y="1961100"/>
            <a:ext cx="27717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2" name="Google Shape;2252;p1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A. 選擇未知資料(2/2)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253" name="Google Shape;2253;p186"/>
          <p:cNvSpPr txBox="1"/>
          <p:nvPr>
            <p:ph idx="1" type="body"/>
          </p:nvPr>
        </p:nvSpPr>
        <p:spPr>
          <a:xfrm>
            <a:off x="533400" y="4215750"/>
            <a:ext cx="4019400" cy="22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>
                <a:solidFill>
                  <a:srgbClr val="FF0000"/>
                </a:solidFill>
              </a:rPr>
              <a:t>Open file…</a:t>
            </a:r>
            <a:r>
              <a:rPr lang="zh-TW" sz="2200"/>
              <a:t> 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/>
              <a:t>選擇測試資料</a:t>
            </a:r>
            <a:br>
              <a:rPr lang="zh-TW" sz="2200"/>
            </a:br>
            <a:r>
              <a:rPr lang="zh-TW" sz="2200" u="sng">
                <a:solidFill>
                  <a:srgbClr val="FF0000"/>
                </a:solidFill>
              </a:rPr>
              <a:t>stu-sch-2 - test.ods</a:t>
            </a:r>
            <a:endParaRPr sz="2200" u="sng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>
                <a:solidFill>
                  <a:srgbClr val="FF0000"/>
                </a:solidFill>
              </a:rPr>
              <a:t>Open</a:t>
            </a:r>
            <a:r>
              <a:rPr lang="zh-TW" sz="2200"/>
              <a:t> 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>
                <a:solidFill>
                  <a:srgbClr val="FF0000"/>
                </a:solidFill>
              </a:rPr>
              <a:t>Close</a:t>
            </a:r>
            <a:r>
              <a:rPr lang="zh-TW" sz="2200"/>
              <a:t> 退出進階設定</a:t>
            </a:r>
            <a:endParaRPr sz="2200"/>
          </a:p>
        </p:txBody>
      </p:sp>
      <p:sp>
        <p:nvSpPr>
          <p:cNvPr id="2254" name="Google Shape;2254;p18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56" name="Google Shape;2256;p1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86"/>
          <p:cNvSpPr/>
          <p:nvPr/>
        </p:nvSpPr>
        <p:spPr>
          <a:xfrm flipH="1">
            <a:off x="1976753" y="2542050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86"/>
          <p:cNvSpPr/>
          <p:nvPr/>
        </p:nvSpPr>
        <p:spPr>
          <a:xfrm>
            <a:off x="1374350" y="17209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59" name="Google Shape;2259;p186"/>
          <p:cNvSpPr/>
          <p:nvPr/>
        </p:nvSpPr>
        <p:spPr>
          <a:xfrm>
            <a:off x="2012725" y="3621142"/>
            <a:ext cx="602400" cy="594600"/>
          </a:xfrm>
          <a:prstGeom prst="wedgeEllipseCallout">
            <a:avLst>
              <a:gd fmla="val 76199" name="adj1"/>
              <a:gd fmla="val -369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6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260" name="Google Shape;2260;p186"/>
          <p:cNvSpPr/>
          <p:nvPr/>
        </p:nvSpPr>
        <p:spPr>
          <a:xfrm>
            <a:off x="901000" y="265517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61" name="Google Shape;2261;p186"/>
          <p:cNvSpPr/>
          <p:nvPr/>
        </p:nvSpPr>
        <p:spPr>
          <a:xfrm>
            <a:off x="5088625" y="2135792"/>
            <a:ext cx="602400" cy="594600"/>
          </a:xfrm>
          <a:prstGeom prst="wedgeEllipseCallout">
            <a:avLst>
              <a:gd fmla="val -21095" name="adj1"/>
              <a:gd fmla="val 756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62" name="Google Shape;2262;p186"/>
          <p:cNvSpPr/>
          <p:nvPr/>
        </p:nvSpPr>
        <p:spPr>
          <a:xfrm>
            <a:off x="4552800" y="2881900"/>
            <a:ext cx="16608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63" name="Google Shape;2263;p186"/>
          <p:cNvSpPr/>
          <p:nvPr/>
        </p:nvSpPr>
        <p:spPr>
          <a:xfrm>
            <a:off x="6869700" y="4318400"/>
            <a:ext cx="602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64" name="Google Shape;2264;p186"/>
          <p:cNvSpPr/>
          <p:nvPr/>
        </p:nvSpPr>
        <p:spPr>
          <a:xfrm>
            <a:off x="7123575" y="4740492"/>
            <a:ext cx="602400" cy="594600"/>
          </a:xfrm>
          <a:prstGeom prst="wedgeEllipseCallout">
            <a:avLst>
              <a:gd fmla="val -31262" name="adj1"/>
              <a:gd fmla="val -704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65" name="Google Shape;2265;p186"/>
          <p:cNvSpPr/>
          <p:nvPr/>
        </p:nvSpPr>
        <p:spPr>
          <a:xfrm>
            <a:off x="2847800" y="3381250"/>
            <a:ext cx="651300" cy="361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2266" name="Google Shape;2266;p186"/>
          <p:cNvGrpSpPr/>
          <p:nvPr/>
        </p:nvGrpSpPr>
        <p:grpSpPr>
          <a:xfrm>
            <a:off x="6139225" y="948017"/>
            <a:ext cx="2882700" cy="1858108"/>
            <a:chOff x="6139225" y="1557617"/>
            <a:chExt cx="2882700" cy="1858108"/>
          </a:xfrm>
        </p:grpSpPr>
        <p:sp>
          <p:nvSpPr>
            <p:cNvPr id="2267" name="Google Shape;2267;p186"/>
            <p:cNvSpPr/>
            <p:nvPr/>
          </p:nvSpPr>
          <p:spPr>
            <a:xfrm>
              <a:off x="6139225" y="2263725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2500" u="sng">
                  <a:solidFill>
                    <a:srgbClr val="0000FF"/>
                  </a:solidFill>
                </a:rPr>
                <a:t>comments-</a:t>
              </a:r>
              <a:endParaRPr sz="2500" u="sng">
                <a:solidFill>
                  <a:srgbClr val="0000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500" u="sng">
                  <a:solidFill>
                    <a:srgbClr val="FF0000"/>
                  </a:solidFill>
                </a:rPr>
                <a:t>unknown-seg</a:t>
              </a:r>
              <a:r>
                <a:rPr lang="zh-TW" sz="2500" u="sng">
                  <a:solidFill>
                    <a:srgbClr val="0000FF"/>
                  </a:solidFill>
                </a:rPr>
                <a:t>.ods</a:t>
              </a:r>
              <a:endParaRPr sz="2500" u="sng">
                <a:solidFill>
                  <a:srgbClr val="0000FF"/>
                </a:solidFill>
              </a:endParaRPr>
            </a:p>
          </p:txBody>
        </p:sp>
        <p:grpSp>
          <p:nvGrpSpPr>
            <p:cNvPr id="2268" name="Google Shape;2268;p186"/>
            <p:cNvGrpSpPr/>
            <p:nvPr/>
          </p:nvGrpSpPr>
          <p:grpSpPr>
            <a:xfrm>
              <a:off x="7167788" y="1557617"/>
              <a:ext cx="775562" cy="874198"/>
              <a:chOff x="6007700" y="2877025"/>
              <a:chExt cx="1315850" cy="1483200"/>
            </a:xfrm>
          </p:grpSpPr>
          <p:sp>
            <p:nvSpPr>
              <p:cNvPr id="2269" name="Google Shape;2269;p186"/>
              <p:cNvSpPr/>
              <p:nvPr/>
            </p:nvSpPr>
            <p:spPr>
              <a:xfrm>
                <a:off x="6088575" y="2877025"/>
                <a:ext cx="1159800" cy="1483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D:\Desktop\Dropbox\108-2 成大課程\0319 WEKA實作：機器學習 監督式學習\課程網頁icon\ods.emf" id="2270" name="Google Shape;2270;p18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07700" y="2976450"/>
                <a:ext cx="1315850" cy="131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8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7" name="Google Shape;2277;p187"/>
          <p:cNvPicPr preferRelativeResize="0"/>
          <p:nvPr/>
        </p:nvPicPr>
        <p:blipFill rotWithShape="1">
          <a:blip r:embed="rId3">
            <a:alphaModFix/>
          </a:blip>
          <a:srcRect b="19710" l="0" r="37268" t="0"/>
          <a:stretch/>
        </p:blipFill>
        <p:spPr>
          <a:xfrm>
            <a:off x="533395" y="1791150"/>
            <a:ext cx="3913800" cy="4527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設定輸出結果(1/4)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279" name="Google Shape;2279;p187"/>
          <p:cNvSpPr txBox="1"/>
          <p:nvPr>
            <p:ph idx="2" type="body"/>
          </p:nvPr>
        </p:nvSpPr>
        <p:spPr>
          <a:xfrm>
            <a:off x="4705350" y="2126250"/>
            <a:ext cx="40194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More options...</a:t>
            </a:r>
            <a:br>
              <a:rPr lang="zh-TW"/>
            </a:br>
            <a:r>
              <a:rPr lang="zh-TW"/>
              <a:t>開啟輸出結果的進階設定</a:t>
            </a:r>
            <a:endParaRPr/>
          </a:p>
        </p:txBody>
      </p:sp>
      <p:sp>
        <p:nvSpPr>
          <p:cNvPr id="2280" name="Google Shape;2280;p1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1" name="Google Shape;2281;p1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87"/>
          <p:cNvSpPr/>
          <p:nvPr/>
        </p:nvSpPr>
        <p:spPr>
          <a:xfrm flipH="1">
            <a:off x="2360927" y="42653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87"/>
          <p:cNvSpPr/>
          <p:nvPr/>
        </p:nvSpPr>
        <p:spPr>
          <a:xfrm>
            <a:off x="1277150" y="4369550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84" name="Google Shape;2284;p187"/>
          <p:cNvSpPr/>
          <p:nvPr/>
        </p:nvSpPr>
        <p:spPr>
          <a:xfrm>
            <a:off x="533400" y="4789992"/>
            <a:ext cx="602400" cy="594600"/>
          </a:xfrm>
          <a:prstGeom prst="wedgeEllipseCallout">
            <a:avLst>
              <a:gd fmla="val 69103" name="adj1"/>
              <a:gd fmla="val -472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2285" name="Google Shape;2285;p187"/>
          <p:cNvPicPr preferRelativeResize="0"/>
          <p:nvPr/>
        </p:nvPicPr>
        <p:blipFill rotWithShape="1">
          <a:blip r:embed="rId4">
            <a:alphaModFix/>
          </a:blip>
          <a:srcRect b="25628" l="0" r="37768" t="0"/>
          <a:stretch/>
        </p:blipFill>
        <p:spPr>
          <a:xfrm>
            <a:off x="3043570" y="3323197"/>
            <a:ext cx="2614050" cy="353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8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2" name="Google Shape;2292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設定輸出結果(2/4)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294" name="Google Shape;2294;p188"/>
          <p:cNvSpPr txBox="1"/>
          <p:nvPr>
            <p:ph idx="2" type="body"/>
          </p:nvPr>
        </p:nvSpPr>
        <p:spPr>
          <a:xfrm>
            <a:off x="4949600" y="2208050"/>
            <a:ext cx="3775200" cy="4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Output predictions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</a:t>
            </a:r>
            <a:br>
              <a:rPr lang="zh-TW"/>
            </a:br>
            <a:r>
              <a:rPr lang="zh-TW" sz="2000" u="sng"/>
              <a:t>weka.classifiers.evaluation</a:t>
            </a:r>
            <a:br>
              <a:rPr lang="zh-TW" sz="2000" u="sng"/>
            </a:br>
            <a:r>
              <a:rPr lang="zh-TW" sz="2000" u="sng"/>
              <a:t>.output.prediction.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2295" name="Google Shape;2295;p1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96" name="Google Shape;2296;p1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7" name="Google Shape;2297;p188"/>
          <p:cNvPicPr preferRelativeResize="0"/>
          <p:nvPr/>
        </p:nvPicPr>
        <p:blipFill rotWithShape="1">
          <a:blip r:embed="rId4">
            <a:alphaModFix/>
          </a:blip>
          <a:srcRect b="3789" l="27087" r="0" t="48241"/>
          <a:stretch/>
        </p:blipFill>
        <p:spPr>
          <a:xfrm>
            <a:off x="2236125" y="4577875"/>
            <a:ext cx="3062800" cy="22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8" name="Google Shape;2298;p188"/>
          <p:cNvSpPr/>
          <p:nvPr/>
        </p:nvSpPr>
        <p:spPr>
          <a:xfrm>
            <a:off x="1670775" y="4053750"/>
            <a:ext cx="7872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99" name="Google Shape;2299;p188"/>
          <p:cNvSpPr/>
          <p:nvPr/>
        </p:nvSpPr>
        <p:spPr>
          <a:xfrm flipH="1" rot="3599066">
            <a:off x="2151037" y="4344301"/>
            <a:ext cx="47257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88"/>
          <p:cNvSpPr/>
          <p:nvPr/>
        </p:nvSpPr>
        <p:spPr>
          <a:xfrm>
            <a:off x="1855575" y="3197967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01" name="Google Shape;2301;p188"/>
          <p:cNvSpPr/>
          <p:nvPr/>
        </p:nvSpPr>
        <p:spPr>
          <a:xfrm>
            <a:off x="3062700" y="5463450"/>
            <a:ext cx="937500" cy="4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8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1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設定輸出結果(4/4)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310" name="Google Shape;2310;p189"/>
          <p:cNvSpPr txBox="1"/>
          <p:nvPr>
            <p:ph idx="2" type="body"/>
          </p:nvPr>
        </p:nvSpPr>
        <p:spPr>
          <a:xfrm>
            <a:off x="4949600" y="2208050"/>
            <a:ext cx="3775200" cy="4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按粗體字 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2311" name="Google Shape;2311;p1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12" name="Google Shape;2312;p1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89"/>
          <p:cNvSpPr/>
          <p:nvPr/>
        </p:nvSpPr>
        <p:spPr>
          <a:xfrm>
            <a:off x="2295121" y="4027500"/>
            <a:ext cx="5040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14" name="Google Shape;2314;p189"/>
          <p:cNvSpPr/>
          <p:nvPr/>
        </p:nvSpPr>
        <p:spPr>
          <a:xfrm>
            <a:off x="2332463" y="31717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2315" name="Google Shape;2315;p189"/>
          <p:cNvPicPr preferRelativeResize="0"/>
          <p:nvPr/>
        </p:nvPicPr>
        <p:blipFill rotWithShape="1">
          <a:blip r:embed="rId4">
            <a:alphaModFix/>
          </a:blip>
          <a:srcRect b="49741" l="0" r="45705" t="0"/>
          <a:stretch/>
        </p:blipFill>
        <p:spPr>
          <a:xfrm>
            <a:off x="3129049" y="4560050"/>
            <a:ext cx="2487550" cy="2096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6" name="Google Shape;2316;p189"/>
          <p:cNvSpPr/>
          <p:nvPr/>
        </p:nvSpPr>
        <p:spPr>
          <a:xfrm flipH="1" rot="2532626">
            <a:off x="2658504" y="4295201"/>
            <a:ext cx="566640" cy="5247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2" name="Google Shape;232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75" y="2386400"/>
            <a:ext cx="3707725" cy="3376265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190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24" name="Google Shape;2324;p1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設定輸出結果(4/4)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325" name="Google Shape;2325;p1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6" name="Google Shape;2326;p1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90"/>
          <p:cNvSpPr txBox="1"/>
          <p:nvPr/>
        </p:nvSpPr>
        <p:spPr>
          <a:xfrm>
            <a:off x="4552800" y="1791150"/>
            <a:ext cx="41718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 startAt="4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設定參數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outputDistribution: </a:t>
            </a:r>
            <a:r>
              <a:rPr lang="zh-TW" sz="22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True</a:t>
            </a:r>
            <a:br>
              <a:rPr lang="zh-TW" sz="2200" u="sng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輸出預測機率分佈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 startAt="4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一直按「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OK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」離開進階設定，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直到回到分類面版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28" name="Google Shape;2328;p190"/>
          <p:cNvSpPr/>
          <p:nvPr/>
        </p:nvSpPr>
        <p:spPr>
          <a:xfrm>
            <a:off x="1938813" y="5908342"/>
            <a:ext cx="602400" cy="594600"/>
          </a:xfrm>
          <a:prstGeom prst="wedgeEllipseCallout">
            <a:avLst>
              <a:gd fmla="val 36191" name="adj1"/>
              <a:gd fmla="val -676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29" name="Google Shape;2329;p190"/>
          <p:cNvSpPr/>
          <p:nvPr/>
        </p:nvSpPr>
        <p:spPr>
          <a:xfrm>
            <a:off x="2382604" y="5348375"/>
            <a:ext cx="9501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30" name="Google Shape;2330;p190"/>
          <p:cNvSpPr/>
          <p:nvPr/>
        </p:nvSpPr>
        <p:spPr>
          <a:xfrm>
            <a:off x="577950" y="4099475"/>
            <a:ext cx="2379900" cy="474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31" name="Google Shape;2331;p190"/>
          <p:cNvSpPr/>
          <p:nvPr/>
        </p:nvSpPr>
        <p:spPr>
          <a:xfrm>
            <a:off x="2119525" y="344219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7" name="Google Shape;2337;p191"/>
          <p:cNvPicPr preferRelativeResize="0"/>
          <p:nvPr/>
        </p:nvPicPr>
        <p:blipFill rotWithShape="1">
          <a:blip r:embed="rId3">
            <a:alphaModFix/>
          </a:blip>
          <a:srcRect b="17239" l="0" r="35575" t="0"/>
          <a:stretch/>
        </p:blipFill>
        <p:spPr>
          <a:xfrm>
            <a:off x="533400" y="1836300"/>
            <a:ext cx="4019399" cy="46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執行分類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339" name="Google Shape;2339;p1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91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ClassifierPanel ⇨ </a:t>
            </a:r>
            <a:r>
              <a:rPr lang="zh-TW">
                <a:solidFill>
                  <a:srgbClr val="FF0000"/>
                </a:solidFill>
              </a:rPr>
              <a:t>Yes</a:t>
            </a:r>
            <a:br>
              <a:rPr lang="zh-TW"/>
            </a:br>
            <a:r>
              <a:rPr lang="zh-TW" sz="2000"/>
              <a:t>因為訓練資料和測試資料並非同一份檔案，資料的值域不同，所以需要額外做對映</a:t>
            </a:r>
            <a:endParaRPr sz="2000"/>
          </a:p>
        </p:txBody>
      </p:sp>
      <p:sp>
        <p:nvSpPr>
          <p:cNvPr id="2341" name="Google Shape;2341;p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42" name="Google Shape;2342;p19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3" name="Google Shape;2343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50" y="4312413"/>
            <a:ext cx="3638550" cy="1685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4" name="Google Shape;2344;p191"/>
          <p:cNvSpPr/>
          <p:nvPr/>
        </p:nvSpPr>
        <p:spPr>
          <a:xfrm>
            <a:off x="617950" y="5278175"/>
            <a:ext cx="12003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45" name="Google Shape;2345;p191"/>
          <p:cNvSpPr/>
          <p:nvPr/>
        </p:nvSpPr>
        <p:spPr>
          <a:xfrm>
            <a:off x="4802350" y="5479600"/>
            <a:ext cx="533700" cy="411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46" name="Google Shape;2346;p191"/>
          <p:cNvSpPr/>
          <p:nvPr/>
        </p:nvSpPr>
        <p:spPr>
          <a:xfrm>
            <a:off x="617938" y="454811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47" name="Google Shape;2347;p191"/>
          <p:cNvSpPr/>
          <p:nvPr/>
        </p:nvSpPr>
        <p:spPr>
          <a:xfrm>
            <a:off x="5262838" y="4683567"/>
            <a:ext cx="602400" cy="594600"/>
          </a:xfrm>
          <a:prstGeom prst="wedgeEllipseCallout">
            <a:avLst>
              <a:gd fmla="val -45126" name="adj1"/>
              <a:gd fmla="val 757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48" name="Google Shape;2348;p191"/>
          <p:cNvSpPr/>
          <p:nvPr/>
        </p:nvSpPr>
        <p:spPr>
          <a:xfrm flipH="1" rot="-1820">
            <a:off x="1666593" y="4583065"/>
            <a:ext cx="56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192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稍微等一下...</a:t>
            </a:r>
            <a:endParaRPr/>
          </a:p>
        </p:txBody>
      </p:sp>
      <p:sp>
        <p:nvSpPr>
          <p:cNvPr id="2355" name="Google Shape;2355;p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56" name="Google Shape;2356;p19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7" name="Google Shape;2357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01" y="1149225"/>
            <a:ext cx="4371675" cy="39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p192"/>
          <p:cNvSpPr/>
          <p:nvPr/>
        </p:nvSpPr>
        <p:spPr>
          <a:xfrm>
            <a:off x="5542225" y="3168625"/>
            <a:ext cx="2260200" cy="1883400"/>
          </a:xfrm>
          <a:prstGeom prst="wedgeRoundRectCallout">
            <a:avLst>
              <a:gd fmla="val -67544" name="adj1"/>
              <a:gd fmla="val 34823" name="adj2"/>
              <a:gd fmla="val 0" name="adj3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359" name="Google Shape;2359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98" y="3337100"/>
            <a:ext cx="1965900" cy="15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298" y="3337100"/>
            <a:ext cx="1965890" cy="15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6" name="Google Shape;236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76463"/>
            <a:ext cx="5024400" cy="45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7" name="Google Shape;2367;p1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D. 查看預測結果 (1/2)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8" name="Google Shape;2368;p19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93"/>
          <p:cNvSpPr txBox="1"/>
          <p:nvPr>
            <p:ph idx="2" type="body"/>
          </p:nvPr>
        </p:nvSpPr>
        <p:spPr>
          <a:xfrm>
            <a:off x="5729625" y="1791150"/>
            <a:ext cx="3167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/>
          </a:p>
        </p:txBody>
      </p:sp>
      <p:sp>
        <p:nvSpPr>
          <p:cNvPr id="2370" name="Google Shape;2370;p1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71" name="Google Shape;2371;p1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93"/>
          <p:cNvSpPr/>
          <p:nvPr/>
        </p:nvSpPr>
        <p:spPr>
          <a:xfrm>
            <a:off x="617950" y="5395125"/>
            <a:ext cx="16593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73" name="Google Shape;2373;p193"/>
          <p:cNvSpPr/>
          <p:nvPr/>
        </p:nvSpPr>
        <p:spPr>
          <a:xfrm>
            <a:off x="617938" y="46603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74" name="Google Shape;2374;p193"/>
          <p:cNvSpPr/>
          <p:nvPr/>
        </p:nvSpPr>
        <p:spPr>
          <a:xfrm>
            <a:off x="2454825" y="3000925"/>
            <a:ext cx="2999700" cy="2849700"/>
          </a:xfrm>
          <a:prstGeom prst="roundRect">
            <a:avLst>
              <a:gd fmla="val 37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75" name="Google Shape;2375;p193"/>
          <p:cNvSpPr/>
          <p:nvPr/>
        </p:nvSpPr>
        <p:spPr>
          <a:xfrm>
            <a:off x="3188738" y="23458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4. 自動分類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D. 查看</a:t>
            </a:r>
            <a:r>
              <a:rPr lang="zh-TW">
                <a:solidFill>
                  <a:schemeClr val="dk1"/>
                </a:solidFill>
              </a:rPr>
              <a:t>預測</a:t>
            </a:r>
            <a:r>
              <a:rPr lang="zh-TW">
                <a:solidFill>
                  <a:schemeClr val="dk1"/>
                </a:solidFill>
              </a:rPr>
              <a:t>結果 (2/2)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2" name="Google Shape;2382;p1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3" name="Google Shape;2383;p1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4" name="Google Shape;238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150" y="1784475"/>
            <a:ext cx="39624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p194"/>
          <p:cNvSpPr txBox="1"/>
          <p:nvPr>
            <p:ph idx="2" type="body"/>
          </p:nvPr>
        </p:nvSpPr>
        <p:spPr>
          <a:xfrm>
            <a:off x="5729625" y="1791150"/>
            <a:ext cx="3167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Predictions on test set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找到預測結果的部分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檢視預測結果</a:t>
            </a:r>
            <a:endParaRPr/>
          </a:p>
        </p:txBody>
      </p:sp>
      <p:sp>
        <p:nvSpPr>
          <p:cNvPr id="2386" name="Google Shape;2386;p194"/>
          <p:cNvSpPr/>
          <p:nvPr/>
        </p:nvSpPr>
        <p:spPr>
          <a:xfrm>
            <a:off x="931300" y="2180075"/>
            <a:ext cx="2475600" cy="33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87" name="Google Shape;2387;p194"/>
          <p:cNvSpPr/>
          <p:nvPr/>
        </p:nvSpPr>
        <p:spPr>
          <a:xfrm>
            <a:off x="931300" y="2599900"/>
            <a:ext cx="3411300" cy="3128400"/>
          </a:xfrm>
          <a:prstGeom prst="roundRect">
            <a:avLst>
              <a:gd fmla="val 352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88" name="Google Shape;2388;p194"/>
          <p:cNvSpPr/>
          <p:nvPr/>
        </p:nvSpPr>
        <p:spPr>
          <a:xfrm>
            <a:off x="931288" y="149934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389" name="Google Shape;2389;p194"/>
          <p:cNvSpPr/>
          <p:nvPr/>
        </p:nvSpPr>
        <p:spPr>
          <a:xfrm>
            <a:off x="3932213" y="3079242"/>
            <a:ext cx="602400" cy="594600"/>
          </a:xfrm>
          <a:prstGeom prst="wedgeEllipseCallout">
            <a:avLst>
              <a:gd fmla="val -85917" name="adj1"/>
              <a:gd fmla="val -676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9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想一想</a:t>
            </a:r>
            <a:endParaRPr/>
          </a:p>
        </p:txBody>
      </p:sp>
      <p:sp>
        <p:nvSpPr>
          <p:cNvPr id="2396" name="Google Shape;2396;p19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最後預測未知資料的結果是？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這個分類模型準嗎？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要怎麼提高預測正確能力？</a:t>
            </a:r>
            <a:endParaRPr/>
          </a:p>
        </p:txBody>
      </p:sp>
      <p:sp>
        <p:nvSpPr>
          <p:cNvPr id="2397" name="Google Shape;2397;p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98" name="Google Shape;2398;p195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6" name="Google Shape;536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C. 開啟斷詞分析器</a:t>
            </a:r>
            <a:endParaRPr/>
          </a:p>
        </p:txBody>
      </p:sp>
      <p:sp>
        <p:nvSpPr>
          <p:cNvPr id="537" name="Google Shape;537;p7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0"/>
          <p:cNvSpPr txBox="1"/>
          <p:nvPr/>
        </p:nvSpPr>
        <p:spPr>
          <a:xfrm>
            <a:off x="4309950" y="2839000"/>
            <a:ext cx="4334100" cy="4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開啟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Jieba-JS斷詞分析器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39" name="Google Shape;539;p70"/>
          <p:cNvGrpSpPr/>
          <p:nvPr/>
        </p:nvGrpSpPr>
        <p:grpSpPr>
          <a:xfrm>
            <a:off x="4996850" y="3599925"/>
            <a:ext cx="3274500" cy="2008625"/>
            <a:chOff x="5077750" y="3309050"/>
            <a:chExt cx="3274500" cy="2008625"/>
          </a:xfrm>
        </p:grpSpPr>
        <p:sp>
          <p:nvSpPr>
            <p:cNvPr id="540" name="Google Shape;540;p70"/>
            <p:cNvSpPr/>
            <p:nvPr/>
          </p:nvSpPr>
          <p:spPr>
            <a:xfrm>
              <a:off x="5077750" y="4165675"/>
              <a:ext cx="3274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Jieba-JS</a:t>
              </a:r>
              <a:b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斷詞分析器</a:t>
              </a:r>
              <a:endParaRPr sz="32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541" name="Google Shape;541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5888" y="3309050"/>
              <a:ext cx="978325" cy="97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2" name="Google Shape;542;p70"/>
          <p:cNvSpPr/>
          <p:nvPr/>
        </p:nvSpPr>
        <p:spPr>
          <a:xfrm flipH="1">
            <a:off x="4218092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3" name="Google Shape;543;p70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544" name="Google Shape;544;p70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545" name="Google Shape;545;p70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546" name="Google Shape;54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5" name="Google Shape;2405;p196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未知資料的判讀</a:t>
            </a:r>
            <a:endParaRPr b="0" sz="3200"/>
          </a:p>
        </p:txBody>
      </p:sp>
      <p:sp>
        <p:nvSpPr>
          <p:cNvPr id="2406" name="Google Shape;2406;p196"/>
          <p:cNvSpPr txBox="1"/>
          <p:nvPr>
            <p:ph idx="1" type="subTitle"/>
          </p:nvPr>
        </p:nvSpPr>
        <p:spPr>
          <a:xfrm>
            <a:off x="1186025" y="3348150"/>
            <a:ext cx="6565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最後預測未知資料的結果是？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13" name="Google Shape;2413;p1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將</a:t>
            </a:r>
            <a:r>
              <a:rPr lang="zh-TW"/>
              <a:t>預測結果整理成表格</a:t>
            </a:r>
            <a:endParaRPr/>
          </a:p>
        </p:txBody>
      </p:sp>
      <p:sp>
        <p:nvSpPr>
          <p:cNvPr id="2414" name="Google Shape;2414;p1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9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6" name="Google Shape;241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60975"/>
            <a:ext cx="39624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197"/>
          <p:cNvSpPr/>
          <p:nvPr/>
        </p:nvSpPr>
        <p:spPr>
          <a:xfrm>
            <a:off x="531400" y="2776400"/>
            <a:ext cx="3272700" cy="3128400"/>
          </a:xfrm>
          <a:prstGeom prst="roundRect">
            <a:avLst>
              <a:gd fmla="val 352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2418" name="Google Shape;2418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563" y="2797550"/>
            <a:ext cx="3705225" cy="308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9" name="Google Shape;2419;p197"/>
          <p:cNvSpPr/>
          <p:nvPr/>
        </p:nvSpPr>
        <p:spPr>
          <a:xfrm flipH="1">
            <a:off x="3595125" y="4149975"/>
            <a:ext cx="1118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9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1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27" name="Google Shape;2427;p1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對應到未知資料</a:t>
            </a:r>
            <a:endParaRPr/>
          </a:p>
        </p:txBody>
      </p:sp>
      <p:sp>
        <p:nvSpPr>
          <p:cNvPr id="2428" name="Google Shape;2428;p1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9" name="Google Shape;242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821" y="2043271"/>
            <a:ext cx="3543925" cy="4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38" y="2797550"/>
            <a:ext cx="3705225" cy="308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1" name="Google Shape;2431;p198"/>
          <p:cNvSpPr/>
          <p:nvPr/>
        </p:nvSpPr>
        <p:spPr>
          <a:xfrm flipH="1">
            <a:off x="4062925" y="4158800"/>
            <a:ext cx="1118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98"/>
          <p:cNvSpPr/>
          <p:nvPr/>
        </p:nvSpPr>
        <p:spPr>
          <a:xfrm>
            <a:off x="5836488" y="1874875"/>
            <a:ext cx="2861700" cy="88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chemeClr val="hlink"/>
                </a:solidFill>
              </a:rPr>
              <a:t>comments-</a:t>
            </a:r>
            <a:endParaRPr sz="2500"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rgbClr val="FF0000"/>
                </a:solidFill>
              </a:rPr>
              <a:t>unknown-raw</a:t>
            </a:r>
            <a:r>
              <a:rPr lang="zh-TW" sz="2500" u="sng">
                <a:solidFill>
                  <a:schemeClr val="hlink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grpSp>
        <p:nvGrpSpPr>
          <p:cNvPr id="2433" name="Google Shape;2433;p198"/>
          <p:cNvGrpSpPr/>
          <p:nvPr/>
        </p:nvGrpSpPr>
        <p:grpSpPr>
          <a:xfrm>
            <a:off x="5093382" y="1783079"/>
            <a:ext cx="903331" cy="1018217"/>
            <a:chOff x="6007700" y="2877025"/>
            <a:chExt cx="1315850" cy="1483200"/>
          </a:xfrm>
        </p:grpSpPr>
        <p:sp>
          <p:nvSpPr>
            <p:cNvPr id="2434" name="Google Shape;2434;p198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2435" name="Google Shape;2435;p1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p199"/>
          <p:cNvSpPr txBox="1"/>
          <p:nvPr>
            <p:ph idx="1" type="body"/>
          </p:nvPr>
        </p:nvSpPr>
        <p:spPr>
          <a:xfrm>
            <a:off x="4333700" y="1783075"/>
            <a:ext cx="4334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1~</a:t>
            </a:r>
            <a:r>
              <a:rPr lang="zh-TW"/>
              <a:t>3：已知評價類型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4~18：未知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42" name="Google Shape;2442;p1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43" name="Google Shape;2443;p1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未知資料的組成</a:t>
            </a:r>
            <a:endParaRPr/>
          </a:p>
        </p:txBody>
      </p:sp>
      <p:sp>
        <p:nvSpPr>
          <p:cNvPr id="2444" name="Google Shape;2444;p1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5" name="Google Shape;2445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96" y="2043271"/>
            <a:ext cx="3543925" cy="4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199"/>
          <p:cNvSpPr/>
          <p:nvPr/>
        </p:nvSpPr>
        <p:spPr>
          <a:xfrm>
            <a:off x="1219363" y="1874875"/>
            <a:ext cx="2861700" cy="88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chemeClr val="hlink"/>
                </a:solidFill>
              </a:rPr>
              <a:t>comments-</a:t>
            </a:r>
            <a:endParaRPr sz="2500"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rgbClr val="FF0000"/>
                </a:solidFill>
              </a:rPr>
              <a:t>unknown-raw</a:t>
            </a:r>
            <a:r>
              <a:rPr lang="zh-TW" sz="2500" u="sng">
                <a:solidFill>
                  <a:schemeClr val="hlink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grpSp>
        <p:nvGrpSpPr>
          <p:cNvPr id="2447" name="Google Shape;2447;p199"/>
          <p:cNvGrpSpPr/>
          <p:nvPr/>
        </p:nvGrpSpPr>
        <p:grpSpPr>
          <a:xfrm>
            <a:off x="476257" y="1783079"/>
            <a:ext cx="903331" cy="1018217"/>
            <a:chOff x="6007700" y="2877025"/>
            <a:chExt cx="1315850" cy="1483200"/>
          </a:xfrm>
        </p:grpSpPr>
        <p:sp>
          <p:nvSpPr>
            <p:cNvPr id="2448" name="Google Shape;2448;p199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2449" name="Google Shape;2449;p1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450" name="Google Shape;2450;p199"/>
          <p:cNvGraphicFramePr/>
          <p:nvPr/>
        </p:nvGraphicFramePr>
        <p:xfrm>
          <a:off x="4820800" y="2871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{21396B99-57A1-4745-BB2F-F770EDBE91FE}</a:tableStyleId>
              </a:tblPr>
              <a:tblGrid>
                <a:gridCol w="1222925"/>
                <a:gridCol w="1205300"/>
                <a:gridCol w="1214100"/>
              </a:tblGrid>
              <a:tr h="38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編號範圍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評價類型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是否來自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訓練集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4~6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negative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是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7~8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negative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否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9~11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neutral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是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12~13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neutral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否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14~16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是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6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17~18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否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p20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58" name="Google Shape;2458;p2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負面評價的預測結果</a:t>
            </a:r>
            <a:endParaRPr/>
          </a:p>
        </p:txBody>
      </p:sp>
      <p:sp>
        <p:nvSpPr>
          <p:cNvPr id="2459" name="Google Shape;2459;p2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60" name="Google Shape;2460;p200"/>
          <p:cNvGraphicFramePr/>
          <p:nvPr/>
        </p:nvGraphicFramePr>
        <p:xfrm>
          <a:off x="734050" y="25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{A20B3143-E5E7-49BD-8755-2F4FB6B544A9}</a:tableStyleId>
              </a:tblPr>
              <a:tblGrid>
                <a:gridCol w="656225"/>
                <a:gridCol w="1589750"/>
                <a:gridCol w="1137025"/>
                <a:gridCol w="1123000"/>
                <a:gridCol w="11370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預測結果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負面機率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中立機率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正面機率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1:negative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*0.877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0.082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0.041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6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1:negative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*0.877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0.082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0.041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61" name="Google Shape;2461;p200"/>
          <p:cNvSpPr/>
          <p:nvPr/>
        </p:nvSpPr>
        <p:spPr>
          <a:xfrm>
            <a:off x="6416700" y="3080300"/>
            <a:ext cx="273600" cy="14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00"/>
          <p:cNvSpPr/>
          <p:nvPr/>
        </p:nvSpPr>
        <p:spPr>
          <a:xfrm>
            <a:off x="6945450" y="3312650"/>
            <a:ext cx="1722300" cy="1000500"/>
          </a:xfrm>
          <a:prstGeom prst="wedgeRoundRectCallout">
            <a:avLst>
              <a:gd fmla="val -60715" name="adj1"/>
              <a:gd fmla="val -649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0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2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0" name="Google Shape;2470;p2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中立</a:t>
            </a:r>
            <a:r>
              <a:rPr lang="zh-TW"/>
              <a:t>評價的預測結果</a:t>
            </a:r>
            <a:endParaRPr/>
          </a:p>
        </p:txBody>
      </p:sp>
      <p:sp>
        <p:nvSpPr>
          <p:cNvPr id="2471" name="Google Shape;2471;p2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72" name="Google Shape;2472;p201"/>
          <p:cNvGraphicFramePr/>
          <p:nvPr/>
        </p:nvGraphicFramePr>
        <p:xfrm>
          <a:off x="734050" y="25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{A20B3143-E5E7-49BD-8755-2F4FB6B544A9}</a:tableStyleId>
              </a:tblPr>
              <a:tblGrid>
                <a:gridCol w="656225"/>
                <a:gridCol w="1589750"/>
                <a:gridCol w="1137025"/>
                <a:gridCol w="1123000"/>
                <a:gridCol w="11370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預測結果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負面機率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中立機率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正面機率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9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2:neutral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0.174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*0.783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0.043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473" name="Google Shape;2473;p201"/>
          <p:cNvSpPr/>
          <p:nvPr/>
        </p:nvSpPr>
        <p:spPr>
          <a:xfrm>
            <a:off x="6416700" y="3080300"/>
            <a:ext cx="273600" cy="14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201"/>
          <p:cNvSpPr/>
          <p:nvPr/>
        </p:nvSpPr>
        <p:spPr>
          <a:xfrm>
            <a:off x="6945450" y="3312650"/>
            <a:ext cx="1722300" cy="1000500"/>
          </a:xfrm>
          <a:prstGeom prst="wedgeRoundRectCallout">
            <a:avLst>
              <a:gd fmla="val -60715" name="adj1"/>
              <a:gd fmla="val -649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20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2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2" name="Google Shape;2482;p2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正面</a:t>
            </a:r>
            <a:r>
              <a:rPr lang="zh-TW"/>
              <a:t>評價的預測結果</a:t>
            </a:r>
            <a:endParaRPr/>
          </a:p>
        </p:txBody>
      </p:sp>
      <p:sp>
        <p:nvSpPr>
          <p:cNvPr id="2483" name="Google Shape;2483;p2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4" name="Google Shape;2484;p202"/>
          <p:cNvGraphicFramePr/>
          <p:nvPr/>
        </p:nvGraphicFramePr>
        <p:xfrm>
          <a:off x="734050" y="258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{A20B3143-E5E7-49BD-8755-2F4FB6B544A9}</a:tableStyleId>
              </a:tblPr>
              <a:tblGrid>
                <a:gridCol w="656225"/>
                <a:gridCol w="1589750"/>
                <a:gridCol w="1137025"/>
                <a:gridCol w="1123000"/>
                <a:gridCol w="11370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預測結果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負面機率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中立機率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正面機率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0.333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*0.667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*1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3:positive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0.291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0.254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*0.455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85" name="Google Shape;2485;p202"/>
          <p:cNvSpPr/>
          <p:nvPr/>
        </p:nvSpPr>
        <p:spPr>
          <a:xfrm>
            <a:off x="6416700" y="3080300"/>
            <a:ext cx="273600" cy="14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202"/>
          <p:cNvSpPr/>
          <p:nvPr/>
        </p:nvSpPr>
        <p:spPr>
          <a:xfrm>
            <a:off x="6945450" y="3312650"/>
            <a:ext cx="1722300" cy="1000500"/>
          </a:xfrm>
          <a:prstGeom prst="wedgeRoundRectCallout">
            <a:avLst>
              <a:gd fmla="val -60715" name="adj1"/>
              <a:gd fmla="val -649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來自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03"/>
          <p:cNvSpPr txBox="1"/>
          <p:nvPr>
            <p:ph type="title"/>
          </p:nvPr>
        </p:nvSpPr>
        <p:spPr>
          <a:xfrm>
            <a:off x="3258150" y="3752900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情緒快樂錶？</a:t>
            </a:r>
            <a:endParaRPr/>
          </a:p>
        </p:txBody>
      </p:sp>
      <p:sp>
        <p:nvSpPr>
          <p:cNvPr id="2493" name="Google Shape;2493;p2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94" name="Google Shape;249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125" y="1096800"/>
            <a:ext cx="5096625" cy="27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5" name="Google Shape;2495;p203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https://kknews.cc/news/8q98pln.html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2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02" name="Google Shape;2502;p20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分類模型的評估</a:t>
            </a:r>
            <a:endParaRPr b="0" sz="3200"/>
          </a:p>
        </p:txBody>
      </p:sp>
      <p:sp>
        <p:nvSpPr>
          <p:cNvPr id="2503" name="Google Shape;2503;p204"/>
          <p:cNvSpPr txBox="1"/>
          <p:nvPr>
            <p:ph idx="1" type="subTitle"/>
          </p:nvPr>
        </p:nvSpPr>
        <p:spPr>
          <a:xfrm>
            <a:off x="1186025" y="3348150"/>
            <a:ext cx="6565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這個分類模型準嗎？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2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3. 建立分類模型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查看評估結果 (2/2)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510" name="Google Shape;2510;p2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11" name="Google Shape;2511;p2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2" name="Google Shape;2512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25" y="2059900"/>
            <a:ext cx="7381875" cy="3971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3" name="Google Shape;2513;p205"/>
          <p:cNvSpPr/>
          <p:nvPr/>
        </p:nvSpPr>
        <p:spPr>
          <a:xfrm>
            <a:off x="747300" y="2976075"/>
            <a:ext cx="48486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14" name="Google Shape;2514;p205"/>
          <p:cNvSpPr/>
          <p:nvPr/>
        </p:nvSpPr>
        <p:spPr>
          <a:xfrm>
            <a:off x="3805400" y="1889738"/>
            <a:ext cx="2387700" cy="763500"/>
          </a:xfrm>
          <a:prstGeom prst="wedgeRoundRectCallout">
            <a:avLst>
              <a:gd fmla="val 8613" name="adj1"/>
              <a:gd fmla="val 100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正確率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5" name="Google Shape;2515;p205"/>
          <p:cNvSpPr/>
          <p:nvPr/>
        </p:nvSpPr>
        <p:spPr>
          <a:xfrm>
            <a:off x="4472000" y="4706000"/>
            <a:ext cx="876600" cy="1128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16" name="Google Shape;2516;p205"/>
          <p:cNvSpPr/>
          <p:nvPr/>
        </p:nvSpPr>
        <p:spPr>
          <a:xfrm>
            <a:off x="7128700" y="4706000"/>
            <a:ext cx="876600" cy="1128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17" name="Google Shape;2517;p205"/>
          <p:cNvSpPr/>
          <p:nvPr/>
        </p:nvSpPr>
        <p:spPr>
          <a:xfrm>
            <a:off x="3505300" y="3664100"/>
            <a:ext cx="2387700" cy="763500"/>
          </a:xfrm>
          <a:prstGeom prst="wedgeRoundRectCallout">
            <a:avLst>
              <a:gd fmla="val 8613" name="adj1"/>
              <a:gd fmla="val 100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F度量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8" name="Google Shape;2518;p20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20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0" y="1966300"/>
            <a:ext cx="4762500" cy="4248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3" name="Google Shape;553;p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5" name="Google Shape;555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Jieba-JS 斷詞分析器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介面說明</a:t>
            </a:r>
            <a:endParaRPr b="0" sz="3200"/>
          </a:p>
        </p:txBody>
      </p:sp>
      <p:sp>
        <p:nvSpPr>
          <p:cNvPr id="556" name="Google Shape;556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1"/>
          <p:cNvSpPr txBox="1"/>
          <p:nvPr>
            <p:ph idx="2" type="body"/>
          </p:nvPr>
        </p:nvSpPr>
        <p:spPr>
          <a:xfrm>
            <a:off x="5518550" y="1791150"/>
            <a:ext cx="3206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輸入原始文本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開始斷詞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輸出結果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進階設定</a:t>
            </a:r>
            <a:endParaRPr/>
          </a:p>
        </p:txBody>
      </p:sp>
      <p:sp>
        <p:nvSpPr>
          <p:cNvPr id="558" name="Google Shape;558;p71"/>
          <p:cNvSpPr/>
          <p:nvPr/>
        </p:nvSpPr>
        <p:spPr>
          <a:xfrm>
            <a:off x="2198150" y="22760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59" name="Google Shape;559;p71"/>
          <p:cNvSpPr/>
          <p:nvPr/>
        </p:nvSpPr>
        <p:spPr>
          <a:xfrm>
            <a:off x="3277200" y="28706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60" name="Google Shape;560;p71"/>
          <p:cNvSpPr/>
          <p:nvPr/>
        </p:nvSpPr>
        <p:spPr>
          <a:xfrm>
            <a:off x="3224250" y="4146805"/>
            <a:ext cx="602400" cy="594600"/>
          </a:xfrm>
          <a:prstGeom prst="wedgeEllipseCallout">
            <a:avLst>
              <a:gd fmla="val -81723" name="adj1"/>
              <a:gd fmla="val 2538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4145150" y="52632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2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26" name="Google Shape;2526;p20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分類模型的評估結果</a:t>
            </a:r>
            <a:endParaRPr/>
          </a:p>
        </p:txBody>
      </p:sp>
      <p:sp>
        <p:nvSpPr>
          <p:cNvPr id="2527" name="Google Shape;2527;p206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06"/>
          <p:cNvSpPr txBox="1"/>
          <p:nvPr>
            <p:ph idx="1" type="body"/>
          </p:nvPr>
        </p:nvSpPr>
        <p:spPr>
          <a:xfrm>
            <a:off x="3654075" y="1783075"/>
            <a:ext cx="5013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正確率：48.4762%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F度量：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negative: 0.526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neutral: 0.394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positive: 0.525</a:t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2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分類模型夠準嗎？</a:t>
            </a:r>
            <a:endParaRPr/>
          </a:p>
        </p:txBody>
      </p:sp>
      <p:sp>
        <p:nvSpPr>
          <p:cNvPr id="2535" name="Google Shape;2535;p20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37" name="Google Shape;2537;p20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8" name="Google Shape;2538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00" y="2144775"/>
            <a:ext cx="2829450" cy="39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9" name="Google Shape;2539;p20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機器只要達到</a:t>
            </a:r>
            <a:r>
              <a:rPr lang="zh-TW">
                <a:highlight>
                  <a:srgbClr val="FFFF00"/>
                </a:highlight>
              </a:rPr>
              <a:t>正確率</a:t>
            </a:r>
            <a:r>
              <a:rPr lang="zh-TW">
                <a:solidFill>
                  <a:schemeClr val="dk1"/>
                </a:solidFill>
                <a:highlight>
                  <a:srgbClr val="FFFF00"/>
                </a:highlight>
              </a:rPr>
              <a:t>70%</a:t>
            </a:r>
            <a:r>
              <a:rPr lang="zh-TW"/>
              <a:t>，它的表現就已經接近人類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因為人類評斷正面和負面的文本時，通常只有80%意見一致</a:t>
            </a:r>
            <a:endParaRPr/>
          </a:p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Roebuck, K. (2012)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2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分類模型的決策樹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2546" name="Google Shape;2546;p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547" name="Google Shape;2547;p2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8" name="Google Shape;254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0750"/>
            <a:ext cx="8839201" cy="478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2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55" name="Google Shape;2555;p209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文本探勘的設定組合</a:t>
            </a:r>
            <a:endParaRPr b="0" sz="3200"/>
          </a:p>
        </p:txBody>
      </p:sp>
      <p:sp>
        <p:nvSpPr>
          <p:cNvPr id="2556" name="Google Shape;2556;p209"/>
          <p:cNvSpPr txBox="1"/>
          <p:nvPr>
            <p:ph idx="1" type="subTitle"/>
          </p:nvPr>
        </p:nvSpPr>
        <p:spPr>
          <a:xfrm>
            <a:off x="1186025" y="3348150"/>
            <a:ext cx="6565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要怎麼提高預測正確能力？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2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63" name="Google Shape;2563;p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增加訓練資料的文本 (1/2)</a:t>
            </a:r>
            <a:endParaRPr/>
          </a:p>
        </p:txBody>
      </p:sp>
      <p:sp>
        <p:nvSpPr>
          <p:cNvPr id="2564" name="Google Shape;2564;p2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210"/>
          <p:cNvSpPr txBox="1"/>
          <p:nvPr>
            <p:ph idx="1" type="body"/>
          </p:nvPr>
        </p:nvSpPr>
        <p:spPr>
          <a:xfrm>
            <a:off x="74450" y="5313400"/>
            <a:ext cx="40194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一些文本</a:t>
            </a:r>
            <a:endParaRPr/>
          </a:p>
        </p:txBody>
      </p:sp>
      <p:pic>
        <p:nvPicPr>
          <p:cNvPr id="2566" name="Google Shape;256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686" y="2982225"/>
            <a:ext cx="2192939" cy="21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7" name="Google Shape;2567;p210"/>
          <p:cNvSpPr txBox="1"/>
          <p:nvPr>
            <p:ph idx="1" type="body"/>
          </p:nvPr>
        </p:nvSpPr>
        <p:spPr>
          <a:xfrm>
            <a:off x="4648350" y="5313400"/>
            <a:ext cx="40194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巨量的</a:t>
            </a:r>
            <a:r>
              <a:rPr lang="zh-TW"/>
              <a:t>文本</a:t>
            </a:r>
            <a:endParaRPr/>
          </a:p>
        </p:txBody>
      </p:sp>
      <p:pic>
        <p:nvPicPr>
          <p:cNvPr id="2568" name="Google Shape;256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61" y="298222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036" y="298222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36" y="298222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936" y="155237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36" y="155237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461" y="1684775"/>
            <a:ext cx="2192939" cy="21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36" y="1684775"/>
            <a:ext cx="2192939" cy="214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p210"/>
          <p:cNvSpPr/>
          <p:nvPr/>
        </p:nvSpPr>
        <p:spPr>
          <a:xfrm rot="8100000">
            <a:off x="2802441" y="3122705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2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2" name="Google Shape;2582;p2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增加訓練資料的文本 (2/2)</a:t>
            </a:r>
            <a:endParaRPr/>
          </a:p>
        </p:txBody>
      </p:sp>
      <p:sp>
        <p:nvSpPr>
          <p:cNvPr id="2583" name="Google Shape;2583;p2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Fate/stay night [Unlimited Blade Works]</a:t>
            </a:r>
            <a:endParaRPr/>
          </a:p>
        </p:txBody>
      </p:sp>
      <p:pic>
        <p:nvPicPr>
          <p:cNvPr id="2584" name="Google Shape;2584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00" y="1985900"/>
            <a:ext cx="7660400" cy="43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211"/>
          <p:cNvSpPr txBox="1"/>
          <p:nvPr>
            <p:ph idx="1" type="body"/>
          </p:nvPr>
        </p:nvSpPr>
        <p:spPr>
          <a:xfrm>
            <a:off x="1184700" y="5410500"/>
            <a:ext cx="67746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要上了——你的CPU跟RAM還夠嗎？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2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92" name="Google Shape;2592;p2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>
                <a:solidFill>
                  <a:schemeClr val="dk1"/>
                </a:solidFill>
              </a:rPr>
              <a:t>更換</a:t>
            </a:r>
            <a:r>
              <a:rPr lang="zh-TW"/>
              <a:t>不同的文字向量化設定</a:t>
            </a:r>
            <a:endParaRPr/>
          </a:p>
        </p:txBody>
      </p:sp>
      <p:sp>
        <p:nvSpPr>
          <p:cNvPr id="2593" name="Google Shape;2593;p21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21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5" name="Google Shape;2595;p212"/>
          <p:cNvGrpSpPr/>
          <p:nvPr/>
        </p:nvGrpSpPr>
        <p:grpSpPr>
          <a:xfrm>
            <a:off x="1513150" y="2408875"/>
            <a:ext cx="6560053" cy="3381547"/>
            <a:chOff x="115025" y="2104075"/>
            <a:chExt cx="6560053" cy="3381547"/>
          </a:xfrm>
        </p:grpSpPr>
        <p:grpSp>
          <p:nvGrpSpPr>
            <p:cNvPr id="2596" name="Google Shape;2596;p212"/>
            <p:cNvGrpSpPr/>
            <p:nvPr/>
          </p:nvGrpSpPr>
          <p:grpSpPr>
            <a:xfrm>
              <a:off x="630730" y="2104075"/>
              <a:ext cx="6044347" cy="731700"/>
              <a:chOff x="630730" y="880970"/>
              <a:chExt cx="6044347" cy="731700"/>
            </a:xfrm>
          </p:grpSpPr>
          <p:sp>
            <p:nvSpPr>
              <p:cNvPr id="2597" name="Google Shape;2597;p212"/>
              <p:cNvSpPr txBox="1"/>
              <p:nvPr/>
            </p:nvSpPr>
            <p:spPr>
              <a:xfrm>
                <a:off x="630730" y="931175"/>
                <a:ext cx="20844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8563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1. 分解</a:t>
                </a:r>
                <a:endParaRPr sz="42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598" name="Google Shape;2598;p212"/>
              <p:cNvSpPr/>
              <p:nvPr/>
            </p:nvSpPr>
            <p:spPr>
              <a:xfrm>
                <a:off x="2789778" y="880970"/>
                <a:ext cx="3885300" cy="731700"/>
              </a:xfrm>
              <a:prstGeom prst="rect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212"/>
              <p:cNvSpPr txBox="1"/>
              <p:nvPr/>
            </p:nvSpPr>
            <p:spPr>
              <a:xfrm>
                <a:off x="2882491" y="965246"/>
                <a:ext cx="3546000" cy="5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最小意義單位的分析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00" name="Google Shape;2600;p212"/>
            <p:cNvGrpSpPr/>
            <p:nvPr/>
          </p:nvGrpSpPr>
          <p:grpSpPr>
            <a:xfrm>
              <a:off x="444180" y="2988439"/>
              <a:ext cx="5962100" cy="731700"/>
              <a:chOff x="444180" y="1765334"/>
              <a:chExt cx="5962100" cy="731700"/>
            </a:xfrm>
          </p:grpSpPr>
          <p:sp>
            <p:nvSpPr>
              <p:cNvPr id="2601" name="Google Shape;2601;p212"/>
              <p:cNvSpPr txBox="1"/>
              <p:nvPr/>
            </p:nvSpPr>
            <p:spPr>
              <a:xfrm>
                <a:off x="444180" y="1815550"/>
                <a:ext cx="22710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B714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2. 轉換</a:t>
                </a:r>
                <a:endParaRPr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602" name="Google Shape;2602;p212"/>
              <p:cNvSpPr/>
              <p:nvPr/>
            </p:nvSpPr>
            <p:spPr>
              <a:xfrm>
                <a:off x="2789779" y="1765334"/>
                <a:ext cx="3616500" cy="7317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212"/>
              <p:cNvSpPr txBox="1"/>
              <p:nvPr/>
            </p:nvSpPr>
            <p:spPr>
              <a:xfrm>
                <a:off x="2882489" y="1971906"/>
                <a:ext cx="32538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統一不同的用詞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04" name="Google Shape;2604;p212"/>
            <p:cNvGrpSpPr/>
            <p:nvPr/>
          </p:nvGrpSpPr>
          <p:grpSpPr>
            <a:xfrm>
              <a:off x="725624" y="3869543"/>
              <a:ext cx="5410655" cy="731700"/>
              <a:chOff x="725624" y="2646438"/>
              <a:chExt cx="5410655" cy="731700"/>
            </a:xfrm>
          </p:grpSpPr>
          <p:sp>
            <p:nvSpPr>
              <p:cNvPr id="2605" name="Google Shape;2605;p212"/>
              <p:cNvSpPr txBox="1"/>
              <p:nvPr/>
            </p:nvSpPr>
            <p:spPr>
              <a:xfrm>
                <a:off x="725624" y="2696620"/>
                <a:ext cx="19893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B7743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3. 移除</a:t>
                </a:r>
                <a:endParaRPr sz="4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606" name="Google Shape;2606;p212"/>
              <p:cNvSpPr/>
              <p:nvPr/>
            </p:nvSpPr>
            <p:spPr>
              <a:xfrm>
                <a:off x="2789779" y="2646438"/>
                <a:ext cx="3346500" cy="731700"/>
              </a:xfrm>
              <a:prstGeom prst="rect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12"/>
              <p:cNvSpPr txBox="1"/>
              <p:nvPr/>
            </p:nvSpPr>
            <p:spPr>
              <a:xfrm>
                <a:off x="2882490" y="2852993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刪除多餘的資訊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08" name="Google Shape;2608;p212"/>
            <p:cNvGrpSpPr/>
            <p:nvPr/>
          </p:nvGrpSpPr>
          <p:grpSpPr>
            <a:xfrm>
              <a:off x="115025" y="4753922"/>
              <a:ext cx="5752154" cy="731700"/>
              <a:chOff x="115025" y="3530817"/>
              <a:chExt cx="5752154" cy="731700"/>
            </a:xfrm>
          </p:grpSpPr>
          <p:sp>
            <p:nvSpPr>
              <p:cNvPr id="2609" name="Google Shape;2609;p212"/>
              <p:cNvSpPr txBox="1"/>
              <p:nvPr/>
            </p:nvSpPr>
            <p:spPr>
              <a:xfrm>
                <a:off x="115025" y="3580995"/>
                <a:ext cx="26001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C8148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4. 向量化</a:t>
                </a:r>
                <a:endParaRPr sz="42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2610" name="Google Shape;2610;p212"/>
              <p:cNvSpPr/>
              <p:nvPr/>
            </p:nvSpPr>
            <p:spPr>
              <a:xfrm>
                <a:off x="2789779" y="3530817"/>
                <a:ext cx="3077400" cy="731700"/>
              </a:xfrm>
              <a:prstGeom prst="rect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12"/>
              <p:cNvSpPr txBox="1"/>
              <p:nvPr/>
            </p:nvSpPr>
            <p:spPr>
              <a:xfrm>
                <a:off x="2882490" y="3737371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轉成電腦可讀的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結構化資料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21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19" name="Google Shape;2619;p2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one-hot模型</a:t>
            </a:r>
            <a:endParaRPr/>
          </a:p>
        </p:txBody>
      </p:sp>
      <p:sp>
        <p:nvSpPr>
          <p:cNvPr id="2620" name="Google Shape;2620;p21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213"/>
          <p:cNvSpPr/>
          <p:nvPr/>
        </p:nvSpPr>
        <p:spPr>
          <a:xfrm>
            <a:off x="3353775" y="1986600"/>
            <a:ext cx="2804100" cy="69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</a:t>
            </a:r>
            <a:r>
              <a:rPr lang="zh-TW" sz="26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天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留客</a:t>
            </a:r>
            <a:r>
              <a:rPr lang="zh-TW" sz="26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天</a:t>
            </a:r>
            <a:endParaRPr sz="2600">
              <a:highlight>
                <a:srgbClr val="F4CCC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2622" name="Google Shape;2622;p213"/>
          <p:cNvGraphicFramePr/>
          <p:nvPr/>
        </p:nvGraphicFramePr>
        <p:xfrm>
          <a:off x="952475" y="342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{21396B99-57A1-4745-BB2F-F770EDBE91FE}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one-hot向量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下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[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]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雨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[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]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天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[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]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留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[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]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客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[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1,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]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623" name="Google Shape;2623;p213"/>
          <p:cNvSpPr/>
          <p:nvPr/>
        </p:nvSpPr>
        <p:spPr>
          <a:xfrm flipH="1" rot="5400000">
            <a:off x="4422025" y="2863725"/>
            <a:ext cx="667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213"/>
          <p:cNvSpPr/>
          <p:nvPr/>
        </p:nvSpPr>
        <p:spPr>
          <a:xfrm>
            <a:off x="1613950" y="1954800"/>
            <a:ext cx="1542300" cy="763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頻率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5" name="Google Shape;2625;p213"/>
          <p:cNvSpPr/>
          <p:nvPr/>
        </p:nvSpPr>
        <p:spPr>
          <a:xfrm rot="10800000">
            <a:off x="6582750" y="1954800"/>
            <a:ext cx="1542300" cy="7635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26" name="Google Shape;2626;p213"/>
          <p:cNvSpPr txBox="1"/>
          <p:nvPr/>
        </p:nvSpPr>
        <p:spPr>
          <a:xfrm>
            <a:off x="6690300" y="2002650"/>
            <a:ext cx="1614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順序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1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34" name="Google Shape;2634;p2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更換不同的演算法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Weka內建的演算法</a:t>
            </a:r>
            <a:endParaRPr b="0" sz="3200"/>
          </a:p>
        </p:txBody>
      </p:sp>
      <p:sp>
        <p:nvSpPr>
          <p:cNvPr id="2635" name="Google Shape;2635;p2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214"/>
          <p:cNvSpPr/>
          <p:nvPr/>
        </p:nvSpPr>
        <p:spPr>
          <a:xfrm>
            <a:off x="721350" y="1961875"/>
            <a:ext cx="7946400" cy="113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637" name="Google Shape;2637;p214"/>
          <p:cNvSpPr/>
          <p:nvPr/>
        </p:nvSpPr>
        <p:spPr>
          <a:xfrm>
            <a:off x="476250" y="1783075"/>
            <a:ext cx="2397900" cy="789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FFFFFF"/>
                </a:solidFill>
              </a:rPr>
              <a:t>NaiveBayesMultinominal</a:t>
            </a:r>
            <a:br>
              <a:rPr lang="zh-TW" sz="32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多類別簡單貝氏</a:t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2638" name="Google Shape;2638;p214"/>
          <p:cNvGrpSpPr/>
          <p:nvPr/>
        </p:nvGrpSpPr>
        <p:grpSpPr>
          <a:xfrm>
            <a:off x="476250" y="4768300"/>
            <a:ext cx="8191500" cy="1678275"/>
            <a:chOff x="476250" y="3157450"/>
            <a:chExt cx="8191500" cy="1678275"/>
          </a:xfrm>
        </p:grpSpPr>
        <p:sp>
          <p:nvSpPr>
            <p:cNvPr id="2639" name="Google Shape;2639;p214"/>
            <p:cNvSpPr/>
            <p:nvPr/>
          </p:nvSpPr>
          <p:spPr>
            <a:xfrm>
              <a:off x="721350" y="3261925"/>
              <a:ext cx="7946400" cy="1573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8064A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cxnSp>
          <p:nvCxnSpPr>
            <p:cNvPr id="2640" name="Google Shape;2640;p214"/>
            <p:cNvCxnSpPr/>
            <p:nvPr/>
          </p:nvCxnSpPr>
          <p:spPr>
            <a:xfrm>
              <a:off x="6812150" y="4572413"/>
              <a:ext cx="12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41" name="Google Shape;2641;p214"/>
            <p:cNvSpPr/>
            <p:nvPr/>
          </p:nvSpPr>
          <p:spPr>
            <a:xfrm>
              <a:off x="476250" y="3157450"/>
              <a:ext cx="2397900" cy="789600"/>
            </a:xfrm>
            <a:prstGeom prst="roundRect">
              <a:avLst>
                <a:gd fmla="val 16667" name="adj"/>
              </a:avLst>
            </a:prstGeom>
            <a:solidFill>
              <a:srgbClr val="8064A2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FFFF"/>
                  </a:solidFill>
                </a:rPr>
                <a:t>SMO</a:t>
              </a:r>
              <a:br>
                <a:rPr lang="zh-TW" sz="3200">
                  <a:solidFill>
                    <a:srgbClr val="FFFFFF"/>
                  </a:solidFill>
                </a:rPr>
              </a:br>
              <a:r>
                <a:rPr lang="zh-TW" sz="2400">
                  <a:solidFill>
                    <a:srgbClr val="FFFFFF"/>
                  </a:solidFill>
                </a:rPr>
                <a:t>支持向量機</a:t>
              </a:r>
              <a:endParaRPr sz="2400">
                <a:solidFill>
                  <a:srgbClr val="FFFFFF"/>
                </a:solidFill>
              </a:endParaRPr>
            </a:p>
          </p:txBody>
        </p:sp>
        <p:grpSp>
          <p:nvGrpSpPr>
            <p:cNvPr id="2642" name="Google Shape;2642;p214"/>
            <p:cNvGrpSpPr/>
            <p:nvPr/>
          </p:nvGrpSpPr>
          <p:grpSpPr>
            <a:xfrm>
              <a:off x="3283925" y="3470150"/>
              <a:ext cx="1247700" cy="1135800"/>
              <a:chOff x="3131525" y="3660475"/>
              <a:chExt cx="1247700" cy="1135800"/>
            </a:xfrm>
          </p:grpSpPr>
          <p:cxnSp>
            <p:nvCxnSpPr>
              <p:cNvPr id="2643" name="Google Shape;2643;p214"/>
              <p:cNvCxnSpPr/>
              <p:nvPr/>
            </p:nvCxnSpPr>
            <p:spPr>
              <a:xfrm>
                <a:off x="3131525" y="4285200"/>
                <a:ext cx="1247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644" name="Google Shape;2644;p214"/>
              <p:cNvCxnSpPr/>
              <p:nvPr/>
            </p:nvCxnSpPr>
            <p:spPr>
              <a:xfrm rot="10800000">
                <a:off x="3712350" y="3660475"/>
                <a:ext cx="0" cy="1135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645" name="Google Shape;2645;p214"/>
              <p:cNvSpPr/>
              <p:nvPr/>
            </p:nvSpPr>
            <p:spPr>
              <a:xfrm>
                <a:off x="3773125" y="420152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14"/>
              <p:cNvSpPr/>
              <p:nvPr/>
            </p:nvSpPr>
            <p:spPr>
              <a:xfrm>
                <a:off x="3736550" y="413482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14"/>
              <p:cNvSpPr/>
              <p:nvPr/>
            </p:nvSpPr>
            <p:spPr>
              <a:xfrm>
                <a:off x="3622550" y="4163600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14"/>
              <p:cNvSpPr/>
              <p:nvPr/>
            </p:nvSpPr>
            <p:spPr>
              <a:xfrm>
                <a:off x="3568850" y="43098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14"/>
              <p:cNvSpPr/>
              <p:nvPr/>
            </p:nvSpPr>
            <p:spPr>
              <a:xfrm>
                <a:off x="3640600" y="43270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14"/>
              <p:cNvSpPr/>
              <p:nvPr/>
            </p:nvSpPr>
            <p:spPr>
              <a:xfrm>
                <a:off x="3730400" y="43098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14"/>
              <p:cNvSpPr/>
              <p:nvPr/>
            </p:nvSpPr>
            <p:spPr>
              <a:xfrm>
                <a:off x="3802150" y="43151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14"/>
              <p:cNvSpPr/>
              <p:nvPr/>
            </p:nvSpPr>
            <p:spPr>
              <a:xfrm>
                <a:off x="3905400" y="431517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14"/>
              <p:cNvSpPr/>
              <p:nvPr/>
            </p:nvSpPr>
            <p:spPr>
              <a:xfrm>
                <a:off x="3887600" y="42015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14"/>
              <p:cNvSpPr/>
              <p:nvPr/>
            </p:nvSpPr>
            <p:spPr>
              <a:xfrm>
                <a:off x="3855850" y="41121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14"/>
              <p:cNvSpPr/>
              <p:nvPr/>
            </p:nvSpPr>
            <p:spPr>
              <a:xfrm>
                <a:off x="3773125" y="40584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214"/>
              <p:cNvSpPr/>
              <p:nvPr/>
            </p:nvSpPr>
            <p:spPr>
              <a:xfrm>
                <a:off x="3622550" y="40584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214"/>
              <p:cNvSpPr/>
              <p:nvPr/>
            </p:nvSpPr>
            <p:spPr>
              <a:xfrm>
                <a:off x="3532750" y="4134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214"/>
              <p:cNvSpPr/>
              <p:nvPr/>
            </p:nvSpPr>
            <p:spPr>
              <a:xfrm>
                <a:off x="3451000" y="42015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214"/>
              <p:cNvSpPr/>
              <p:nvPr/>
            </p:nvSpPr>
            <p:spPr>
              <a:xfrm>
                <a:off x="3497100" y="436357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214"/>
              <p:cNvSpPr/>
              <p:nvPr/>
            </p:nvSpPr>
            <p:spPr>
              <a:xfrm>
                <a:off x="3586450" y="4456150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214"/>
              <p:cNvSpPr/>
              <p:nvPr/>
            </p:nvSpPr>
            <p:spPr>
              <a:xfrm>
                <a:off x="37484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214"/>
              <p:cNvSpPr/>
              <p:nvPr/>
            </p:nvSpPr>
            <p:spPr>
              <a:xfrm>
                <a:off x="38558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214"/>
              <p:cNvSpPr/>
              <p:nvPr/>
            </p:nvSpPr>
            <p:spPr>
              <a:xfrm>
                <a:off x="39632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214"/>
              <p:cNvSpPr/>
              <p:nvPr/>
            </p:nvSpPr>
            <p:spPr>
              <a:xfrm>
                <a:off x="4008650" y="43301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214"/>
              <p:cNvSpPr/>
              <p:nvPr/>
            </p:nvSpPr>
            <p:spPr>
              <a:xfrm>
                <a:off x="4028000" y="416358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214"/>
              <p:cNvSpPr/>
              <p:nvPr/>
            </p:nvSpPr>
            <p:spPr>
              <a:xfrm>
                <a:off x="4008650" y="40584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214"/>
              <p:cNvSpPr/>
              <p:nvPr/>
            </p:nvSpPr>
            <p:spPr>
              <a:xfrm>
                <a:off x="3905400" y="39390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214"/>
              <p:cNvSpPr/>
              <p:nvPr/>
            </p:nvSpPr>
            <p:spPr>
              <a:xfrm>
                <a:off x="3773125" y="39153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214"/>
              <p:cNvSpPr/>
              <p:nvPr/>
            </p:nvSpPr>
            <p:spPr>
              <a:xfrm>
                <a:off x="3515150" y="39153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214"/>
              <p:cNvSpPr/>
              <p:nvPr/>
            </p:nvSpPr>
            <p:spPr>
              <a:xfrm>
                <a:off x="3325825" y="40250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214"/>
              <p:cNvSpPr/>
              <p:nvPr/>
            </p:nvSpPr>
            <p:spPr>
              <a:xfrm>
                <a:off x="3325825" y="41348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214"/>
              <p:cNvSpPr/>
              <p:nvPr/>
            </p:nvSpPr>
            <p:spPr>
              <a:xfrm>
                <a:off x="3335550" y="43301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214"/>
              <p:cNvSpPr/>
              <p:nvPr/>
            </p:nvSpPr>
            <p:spPr>
              <a:xfrm>
                <a:off x="3424450" y="44678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214"/>
              <p:cNvSpPr/>
              <p:nvPr/>
            </p:nvSpPr>
            <p:spPr>
              <a:xfrm>
                <a:off x="3532750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214"/>
              <p:cNvSpPr/>
              <p:nvPr/>
            </p:nvSpPr>
            <p:spPr>
              <a:xfrm>
                <a:off x="3640600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214"/>
              <p:cNvSpPr/>
              <p:nvPr/>
            </p:nvSpPr>
            <p:spPr>
              <a:xfrm>
                <a:off x="3773125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214"/>
              <p:cNvSpPr/>
              <p:nvPr/>
            </p:nvSpPr>
            <p:spPr>
              <a:xfrm>
                <a:off x="3905650" y="45424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78" name="Google Shape;2678;p214"/>
            <p:cNvCxnSpPr/>
            <p:nvPr/>
          </p:nvCxnSpPr>
          <p:spPr>
            <a:xfrm rot="10800000">
              <a:off x="6820450" y="3436613"/>
              <a:ext cx="0" cy="1135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679" name="Google Shape;2679;p214"/>
            <p:cNvSpPr/>
            <p:nvPr/>
          </p:nvSpPr>
          <p:spPr>
            <a:xfrm>
              <a:off x="6836325" y="44415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14"/>
            <p:cNvSpPr/>
            <p:nvPr/>
          </p:nvSpPr>
          <p:spPr>
            <a:xfrm>
              <a:off x="6920225" y="44307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14"/>
            <p:cNvSpPr/>
            <p:nvPr/>
          </p:nvSpPr>
          <p:spPr>
            <a:xfrm>
              <a:off x="7004125" y="44415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14"/>
            <p:cNvSpPr/>
            <p:nvPr/>
          </p:nvSpPr>
          <p:spPr>
            <a:xfrm>
              <a:off x="6963250" y="43549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14"/>
            <p:cNvSpPr/>
            <p:nvPr/>
          </p:nvSpPr>
          <p:spPr>
            <a:xfrm>
              <a:off x="6866525" y="43549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14"/>
            <p:cNvSpPr/>
            <p:nvPr/>
          </p:nvSpPr>
          <p:spPr>
            <a:xfrm>
              <a:off x="6853625" y="42859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14"/>
            <p:cNvSpPr/>
            <p:nvPr/>
          </p:nvSpPr>
          <p:spPr>
            <a:xfrm>
              <a:off x="6920225" y="42649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14"/>
            <p:cNvSpPr/>
            <p:nvPr/>
          </p:nvSpPr>
          <p:spPr>
            <a:xfrm>
              <a:off x="7004125" y="42976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14"/>
            <p:cNvSpPr/>
            <p:nvPr/>
          </p:nvSpPr>
          <p:spPr>
            <a:xfrm>
              <a:off x="7025638" y="43601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14"/>
            <p:cNvSpPr/>
            <p:nvPr/>
          </p:nvSpPr>
          <p:spPr>
            <a:xfrm>
              <a:off x="7088025" y="44086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14"/>
            <p:cNvSpPr/>
            <p:nvPr/>
          </p:nvSpPr>
          <p:spPr>
            <a:xfrm>
              <a:off x="7150400" y="44623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14"/>
            <p:cNvSpPr/>
            <p:nvPr/>
          </p:nvSpPr>
          <p:spPr>
            <a:xfrm>
              <a:off x="6853625" y="420496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14"/>
            <p:cNvSpPr/>
            <p:nvPr/>
          </p:nvSpPr>
          <p:spPr>
            <a:xfrm>
              <a:off x="6920225" y="43186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14"/>
            <p:cNvSpPr/>
            <p:nvPr/>
          </p:nvSpPr>
          <p:spPr>
            <a:xfrm>
              <a:off x="6820450" y="41450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14"/>
            <p:cNvSpPr/>
            <p:nvPr/>
          </p:nvSpPr>
          <p:spPr>
            <a:xfrm>
              <a:off x="6853625" y="39776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14"/>
            <p:cNvSpPr/>
            <p:nvPr/>
          </p:nvSpPr>
          <p:spPr>
            <a:xfrm>
              <a:off x="6943550" y="4033050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14"/>
            <p:cNvSpPr/>
            <p:nvPr/>
          </p:nvSpPr>
          <p:spPr>
            <a:xfrm>
              <a:off x="7019850" y="4091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14"/>
            <p:cNvSpPr/>
            <p:nvPr/>
          </p:nvSpPr>
          <p:spPr>
            <a:xfrm>
              <a:off x="7141725" y="41600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14"/>
            <p:cNvSpPr/>
            <p:nvPr/>
          </p:nvSpPr>
          <p:spPr>
            <a:xfrm>
              <a:off x="7072975" y="4106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14"/>
            <p:cNvSpPr/>
            <p:nvPr/>
          </p:nvSpPr>
          <p:spPr>
            <a:xfrm>
              <a:off x="7219250" y="41569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14"/>
            <p:cNvSpPr/>
            <p:nvPr/>
          </p:nvSpPr>
          <p:spPr>
            <a:xfrm>
              <a:off x="7241500" y="424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14"/>
            <p:cNvSpPr/>
            <p:nvPr/>
          </p:nvSpPr>
          <p:spPr>
            <a:xfrm>
              <a:off x="7232975" y="43186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14"/>
            <p:cNvSpPr/>
            <p:nvPr/>
          </p:nvSpPr>
          <p:spPr>
            <a:xfrm>
              <a:off x="7267975" y="43987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14"/>
            <p:cNvSpPr/>
            <p:nvPr/>
          </p:nvSpPr>
          <p:spPr>
            <a:xfrm>
              <a:off x="7339700" y="44663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14"/>
            <p:cNvSpPr/>
            <p:nvPr/>
          </p:nvSpPr>
          <p:spPr>
            <a:xfrm>
              <a:off x="7378725" y="44086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14"/>
            <p:cNvSpPr/>
            <p:nvPr/>
          </p:nvSpPr>
          <p:spPr>
            <a:xfrm>
              <a:off x="7301750" y="43310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14"/>
            <p:cNvSpPr/>
            <p:nvPr/>
          </p:nvSpPr>
          <p:spPr>
            <a:xfrm>
              <a:off x="7355450" y="42891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14"/>
            <p:cNvSpPr/>
            <p:nvPr/>
          </p:nvSpPr>
          <p:spPr>
            <a:xfrm>
              <a:off x="7325025" y="42049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14"/>
            <p:cNvSpPr/>
            <p:nvPr/>
          </p:nvSpPr>
          <p:spPr>
            <a:xfrm>
              <a:off x="7272950" y="4106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14"/>
            <p:cNvSpPr/>
            <p:nvPr/>
          </p:nvSpPr>
          <p:spPr>
            <a:xfrm>
              <a:off x="7150400" y="40076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14"/>
            <p:cNvSpPr/>
            <p:nvPr/>
          </p:nvSpPr>
          <p:spPr>
            <a:xfrm>
              <a:off x="7004125" y="39397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14"/>
            <p:cNvSpPr/>
            <p:nvPr/>
          </p:nvSpPr>
          <p:spPr>
            <a:xfrm>
              <a:off x="690590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14"/>
            <p:cNvSpPr/>
            <p:nvPr/>
          </p:nvSpPr>
          <p:spPr>
            <a:xfrm>
              <a:off x="6920225" y="380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14"/>
            <p:cNvSpPr/>
            <p:nvPr/>
          </p:nvSpPr>
          <p:spPr>
            <a:xfrm>
              <a:off x="7057825" y="380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14"/>
            <p:cNvSpPr/>
            <p:nvPr/>
          </p:nvSpPr>
          <p:spPr>
            <a:xfrm>
              <a:off x="7195425" y="380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14"/>
            <p:cNvSpPr/>
            <p:nvPr/>
          </p:nvSpPr>
          <p:spPr>
            <a:xfrm>
              <a:off x="7333025" y="380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14"/>
            <p:cNvSpPr/>
            <p:nvPr/>
          </p:nvSpPr>
          <p:spPr>
            <a:xfrm>
              <a:off x="7496525" y="382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14"/>
            <p:cNvSpPr/>
            <p:nvPr/>
          </p:nvSpPr>
          <p:spPr>
            <a:xfrm>
              <a:off x="759765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14"/>
            <p:cNvSpPr/>
            <p:nvPr/>
          </p:nvSpPr>
          <p:spPr>
            <a:xfrm>
              <a:off x="7707375" y="41397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14"/>
            <p:cNvSpPr/>
            <p:nvPr/>
          </p:nvSpPr>
          <p:spPr>
            <a:xfrm>
              <a:off x="7669425" y="4372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14"/>
            <p:cNvSpPr/>
            <p:nvPr/>
          </p:nvSpPr>
          <p:spPr>
            <a:xfrm>
              <a:off x="7597650" y="42322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14"/>
            <p:cNvSpPr/>
            <p:nvPr/>
          </p:nvSpPr>
          <p:spPr>
            <a:xfrm>
              <a:off x="7409150" y="40613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14"/>
            <p:cNvSpPr/>
            <p:nvPr/>
          </p:nvSpPr>
          <p:spPr>
            <a:xfrm>
              <a:off x="740915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14"/>
            <p:cNvSpPr/>
            <p:nvPr/>
          </p:nvSpPr>
          <p:spPr>
            <a:xfrm>
              <a:off x="7141725" y="36377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14"/>
            <p:cNvSpPr/>
            <p:nvPr/>
          </p:nvSpPr>
          <p:spPr>
            <a:xfrm>
              <a:off x="6920225" y="35624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24" name="Google Shape;2724;p214"/>
            <p:cNvCxnSpPr/>
            <p:nvPr/>
          </p:nvCxnSpPr>
          <p:spPr>
            <a:xfrm>
              <a:off x="6661850" y="3923638"/>
              <a:ext cx="860400" cy="7917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25" name="Google Shape;2725;p214"/>
            <p:cNvSpPr/>
            <p:nvPr/>
          </p:nvSpPr>
          <p:spPr>
            <a:xfrm>
              <a:off x="4845350" y="3607875"/>
              <a:ext cx="1476900" cy="91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8064A2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核技法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726" name="Google Shape;2726;p214"/>
          <p:cNvGrpSpPr/>
          <p:nvPr/>
        </p:nvGrpSpPr>
        <p:grpSpPr>
          <a:xfrm>
            <a:off x="476250" y="3150413"/>
            <a:ext cx="8191500" cy="1511263"/>
            <a:chOff x="476250" y="4900138"/>
            <a:chExt cx="8191500" cy="1511263"/>
          </a:xfrm>
        </p:grpSpPr>
        <p:sp>
          <p:nvSpPr>
            <p:cNvPr id="2727" name="Google Shape;2727;p214"/>
            <p:cNvSpPr/>
            <p:nvPr/>
          </p:nvSpPr>
          <p:spPr>
            <a:xfrm>
              <a:off x="721350" y="5120800"/>
              <a:ext cx="7946400" cy="1290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2728" name="Google Shape;2728;p214"/>
            <p:cNvSpPr/>
            <p:nvPr/>
          </p:nvSpPr>
          <p:spPr>
            <a:xfrm>
              <a:off x="476250" y="4900138"/>
              <a:ext cx="2397900" cy="789600"/>
            </a:xfrm>
            <a:prstGeom prst="roundRect">
              <a:avLst>
                <a:gd fmla="val 16667" name="adj"/>
              </a:avLst>
            </a:prstGeom>
            <a:solidFill>
              <a:srgbClr val="7F6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FFFF"/>
                  </a:solidFill>
                </a:rPr>
                <a:t>MultilayerPerceptron</a:t>
              </a:r>
              <a:br>
                <a:rPr lang="zh-TW" sz="3200">
                  <a:solidFill>
                    <a:srgbClr val="FFFFFF"/>
                  </a:solidFill>
                </a:rPr>
              </a:br>
              <a:r>
                <a:rPr lang="zh-TW" sz="2400">
                  <a:solidFill>
                    <a:srgbClr val="FFFFFF"/>
                  </a:solidFill>
                </a:rPr>
                <a:t>類神經網路預測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2729" name="Google Shape;2729;p214"/>
            <p:cNvSpPr/>
            <p:nvPr/>
          </p:nvSpPr>
          <p:spPr>
            <a:xfrm>
              <a:off x="4457150" y="5353975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14"/>
            <p:cNvSpPr/>
            <p:nvPr/>
          </p:nvSpPr>
          <p:spPr>
            <a:xfrm>
              <a:off x="4457150" y="5671888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14"/>
            <p:cNvSpPr/>
            <p:nvPr/>
          </p:nvSpPr>
          <p:spPr>
            <a:xfrm>
              <a:off x="4457150" y="5989813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14"/>
            <p:cNvSpPr/>
            <p:nvPr/>
          </p:nvSpPr>
          <p:spPr>
            <a:xfrm>
              <a:off x="6669750" y="5353975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14"/>
            <p:cNvSpPr/>
            <p:nvPr/>
          </p:nvSpPr>
          <p:spPr>
            <a:xfrm>
              <a:off x="6669750" y="5671888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14"/>
            <p:cNvSpPr/>
            <p:nvPr/>
          </p:nvSpPr>
          <p:spPr>
            <a:xfrm>
              <a:off x="6669750" y="5989813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14"/>
            <p:cNvSpPr/>
            <p:nvPr/>
          </p:nvSpPr>
          <p:spPr>
            <a:xfrm>
              <a:off x="5563450" y="5198738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14"/>
            <p:cNvSpPr/>
            <p:nvPr/>
          </p:nvSpPr>
          <p:spPr>
            <a:xfrm>
              <a:off x="5563450" y="543921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14"/>
            <p:cNvSpPr/>
            <p:nvPr/>
          </p:nvSpPr>
          <p:spPr>
            <a:xfrm>
              <a:off x="5563450" y="5679688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14"/>
            <p:cNvSpPr/>
            <p:nvPr/>
          </p:nvSpPr>
          <p:spPr>
            <a:xfrm>
              <a:off x="5563450" y="592016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14"/>
            <p:cNvSpPr/>
            <p:nvPr/>
          </p:nvSpPr>
          <p:spPr>
            <a:xfrm>
              <a:off x="5563450" y="614506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40" name="Google Shape;2740;p214"/>
            <p:cNvCxnSpPr>
              <a:stCxn id="2729" idx="6"/>
              <a:endCxn id="2735" idx="2"/>
            </p:cNvCxnSpPr>
            <p:nvPr/>
          </p:nvCxnSpPr>
          <p:spPr>
            <a:xfrm flipH="1" rot="10800000">
              <a:off x="4645550" y="5293075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1" name="Google Shape;2741;p214"/>
            <p:cNvCxnSpPr>
              <a:stCxn id="2730" idx="6"/>
              <a:endCxn id="2736" idx="2"/>
            </p:cNvCxnSpPr>
            <p:nvPr/>
          </p:nvCxnSpPr>
          <p:spPr>
            <a:xfrm flipH="1" rot="10800000">
              <a:off x="4645550" y="5533288"/>
              <a:ext cx="918000" cy="232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2" name="Google Shape;2742;p214"/>
            <p:cNvCxnSpPr>
              <a:stCxn id="2731" idx="6"/>
              <a:endCxn id="2737" idx="2"/>
            </p:cNvCxnSpPr>
            <p:nvPr/>
          </p:nvCxnSpPr>
          <p:spPr>
            <a:xfrm flipH="1" rot="10800000">
              <a:off x="4645550" y="5773813"/>
              <a:ext cx="918000" cy="3102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3" name="Google Shape;2743;p214"/>
            <p:cNvCxnSpPr>
              <a:stCxn id="2731" idx="6"/>
              <a:endCxn id="2738" idx="2"/>
            </p:cNvCxnSpPr>
            <p:nvPr/>
          </p:nvCxnSpPr>
          <p:spPr>
            <a:xfrm flipH="1" rot="10800000">
              <a:off x="4645550" y="6014413"/>
              <a:ext cx="918000" cy="696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4" name="Google Shape;2744;p214"/>
            <p:cNvCxnSpPr>
              <a:stCxn id="2731" idx="6"/>
              <a:endCxn id="2739" idx="2"/>
            </p:cNvCxnSpPr>
            <p:nvPr/>
          </p:nvCxnSpPr>
          <p:spPr>
            <a:xfrm>
              <a:off x="4645550" y="6084013"/>
              <a:ext cx="918000" cy="1554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5" name="Google Shape;2745;p214"/>
            <p:cNvCxnSpPr>
              <a:stCxn id="2730" idx="6"/>
              <a:endCxn id="2738" idx="2"/>
            </p:cNvCxnSpPr>
            <p:nvPr/>
          </p:nvCxnSpPr>
          <p:spPr>
            <a:xfrm>
              <a:off x="4645550" y="5766088"/>
              <a:ext cx="918000" cy="2484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6" name="Google Shape;2746;p214"/>
            <p:cNvCxnSpPr>
              <a:stCxn id="2730" idx="6"/>
              <a:endCxn id="2737" idx="2"/>
            </p:cNvCxnSpPr>
            <p:nvPr/>
          </p:nvCxnSpPr>
          <p:spPr>
            <a:xfrm>
              <a:off x="4645550" y="5766088"/>
              <a:ext cx="918000" cy="7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7" name="Google Shape;2747;p214"/>
            <p:cNvCxnSpPr>
              <a:stCxn id="2729" idx="6"/>
              <a:endCxn id="2737" idx="2"/>
            </p:cNvCxnSpPr>
            <p:nvPr/>
          </p:nvCxnSpPr>
          <p:spPr>
            <a:xfrm>
              <a:off x="4645550" y="5448175"/>
              <a:ext cx="918000" cy="325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8" name="Google Shape;2748;p214"/>
            <p:cNvCxnSpPr>
              <a:stCxn id="2729" idx="6"/>
              <a:endCxn id="2736" idx="2"/>
            </p:cNvCxnSpPr>
            <p:nvPr/>
          </p:nvCxnSpPr>
          <p:spPr>
            <a:xfrm>
              <a:off x="4645550" y="5448175"/>
              <a:ext cx="918000" cy="852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9" name="Google Shape;2749;p214"/>
            <p:cNvCxnSpPr>
              <a:stCxn id="2730" idx="6"/>
              <a:endCxn id="2735" idx="2"/>
            </p:cNvCxnSpPr>
            <p:nvPr/>
          </p:nvCxnSpPr>
          <p:spPr>
            <a:xfrm flipH="1" rot="10800000">
              <a:off x="4645550" y="529298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0" name="Google Shape;2750;p214"/>
            <p:cNvCxnSpPr>
              <a:stCxn id="2730" idx="6"/>
              <a:endCxn id="2739" idx="2"/>
            </p:cNvCxnSpPr>
            <p:nvPr/>
          </p:nvCxnSpPr>
          <p:spPr>
            <a:xfrm>
              <a:off x="4645550" y="576608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1" name="Google Shape;2751;p214"/>
            <p:cNvCxnSpPr>
              <a:stCxn id="2729" idx="6"/>
              <a:endCxn id="2738" idx="2"/>
            </p:cNvCxnSpPr>
            <p:nvPr/>
          </p:nvCxnSpPr>
          <p:spPr>
            <a:xfrm>
              <a:off x="4645550" y="5448175"/>
              <a:ext cx="918000" cy="566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2" name="Google Shape;2752;p214"/>
            <p:cNvCxnSpPr>
              <a:stCxn id="2731" idx="6"/>
              <a:endCxn id="2735" idx="2"/>
            </p:cNvCxnSpPr>
            <p:nvPr/>
          </p:nvCxnSpPr>
          <p:spPr>
            <a:xfrm flipH="1" rot="10800000">
              <a:off x="4645550" y="5292913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3" name="Google Shape;2753;p214"/>
            <p:cNvCxnSpPr>
              <a:stCxn id="2731" idx="6"/>
              <a:endCxn id="2736" idx="2"/>
            </p:cNvCxnSpPr>
            <p:nvPr/>
          </p:nvCxnSpPr>
          <p:spPr>
            <a:xfrm flipH="1" rot="10800000">
              <a:off x="4645550" y="5533513"/>
              <a:ext cx="918000" cy="5505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4" name="Google Shape;2754;p214"/>
            <p:cNvCxnSpPr>
              <a:stCxn id="2729" idx="6"/>
              <a:endCxn id="2739" idx="2"/>
            </p:cNvCxnSpPr>
            <p:nvPr/>
          </p:nvCxnSpPr>
          <p:spPr>
            <a:xfrm>
              <a:off x="4645550" y="5448175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5" name="Google Shape;2755;p214"/>
            <p:cNvCxnSpPr>
              <a:stCxn id="2735" idx="6"/>
              <a:endCxn id="2732" idx="2"/>
            </p:cNvCxnSpPr>
            <p:nvPr/>
          </p:nvCxnSpPr>
          <p:spPr>
            <a:xfrm>
              <a:off x="5751850" y="5292938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6" name="Google Shape;2756;p214"/>
            <p:cNvCxnSpPr>
              <a:stCxn id="2736" idx="6"/>
              <a:endCxn id="2732" idx="2"/>
            </p:cNvCxnSpPr>
            <p:nvPr/>
          </p:nvCxnSpPr>
          <p:spPr>
            <a:xfrm flipH="1" rot="10800000">
              <a:off x="5751850" y="5448213"/>
              <a:ext cx="918000" cy="852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7" name="Google Shape;2757;p214"/>
            <p:cNvCxnSpPr>
              <a:stCxn id="2737" idx="6"/>
              <a:endCxn id="2732" idx="2"/>
            </p:cNvCxnSpPr>
            <p:nvPr/>
          </p:nvCxnSpPr>
          <p:spPr>
            <a:xfrm flipH="1" rot="10800000">
              <a:off x="5751850" y="5448088"/>
              <a:ext cx="918000" cy="325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8" name="Google Shape;2758;p214"/>
            <p:cNvCxnSpPr>
              <a:stCxn id="2738" idx="6"/>
              <a:endCxn id="2732" idx="2"/>
            </p:cNvCxnSpPr>
            <p:nvPr/>
          </p:nvCxnSpPr>
          <p:spPr>
            <a:xfrm flipH="1" rot="10800000">
              <a:off x="5751850" y="5448263"/>
              <a:ext cx="918000" cy="566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9" name="Google Shape;2759;p214"/>
            <p:cNvCxnSpPr>
              <a:stCxn id="2739" idx="6"/>
              <a:endCxn id="2732" idx="2"/>
            </p:cNvCxnSpPr>
            <p:nvPr/>
          </p:nvCxnSpPr>
          <p:spPr>
            <a:xfrm flipH="1" rot="10800000">
              <a:off x="5751850" y="5448163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0" name="Google Shape;2760;p214"/>
            <p:cNvCxnSpPr>
              <a:stCxn id="2735" idx="6"/>
              <a:endCxn id="2733" idx="2"/>
            </p:cNvCxnSpPr>
            <p:nvPr/>
          </p:nvCxnSpPr>
          <p:spPr>
            <a:xfrm>
              <a:off x="5751850" y="529293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1" name="Google Shape;2761;p214"/>
            <p:cNvCxnSpPr>
              <a:stCxn id="2735" idx="6"/>
              <a:endCxn id="2734" idx="2"/>
            </p:cNvCxnSpPr>
            <p:nvPr/>
          </p:nvCxnSpPr>
          <p:spPr>
            <a:xfrm>
              <a:off x="5751850" y="5292938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2" name="Google Shape;2762;p214"/>
            <p:cNvCxnSpPr>
              <a:stCxn id="2736" idx="6"/>
              <a:endCxn id="2733" idx="2"/>
            </p:cNvCxnSpPr>
            <p:nvPr/>
          </p:nvCxnSpPr>
          <p:spPr>
            <a:xfrm>
              <a:off x="5751850" y="5533413"/>
              <a:ext cx="918000" cy="232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3" name="Google Shape;2763;p214"/>
            <p:cNvCxnSpPr>
              <a:stCxn id="2736" idx="6"/>
              <a:endCxn id="2734" idx="2"/>
            </p:cNvCxnSpPr>
            <p:nvPr/>
          </p:nvCxnSpPr>
          <p:spPr>
            <a:xfrm>
              <a:off x="5751850" y="5533413"/>
              <a:ext cx="918000" cy="5505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4" name="Google Shape;2764;p214"/>
            <p:cNvCxnSpPr>
              <a:stCxn id="2737" idx="6"/>
              <a:endCxn id="2734" idx="2"/>
            </p:cNvCxnSpPr>
            <p:nvPr/>
          </p:nvCxnSpPr>
          <p:spPr>
            <a:xfrm>
              <a:off x="5751850" y="5773888"/>
              <a:ext cx="918000" cy="3102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5" name="Google Shape;2765;p214"/>
            <p:cNvCxnSpPr>
              <a:stCxn id="2737" idx="6"/>
              <a:endCxn id="2733" idx="2"/>
            </p:cNvCxnSpPr>
            <p:nvPr/>
          </p:nvCxnSpPr>
          <p:spPr>
            <a:xfrm flipH="1" rot="10800000">
              <a:off x="5751850" y="5766088"/>
              <a:ext cx="918000" cy="78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6" name="Google Shape;2766;p214"/>
            <p:cNvCxnSpPr>
              <a:stCxn id="2738" idx="6"/>
              <a:endCxn id="2734" idx="2"/>
            </p:cNvCxnSpPr>
            <p:nvPr/>
          </p:nvCxnSpPr>
          <p:spPr>
            <a:xfrm>
              <a:off x="5751850" y="6014363"/>
              <a:ext cx="918000" cy="696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7" name="Google Shape;2767;p214"/>
            <p:cNvCxnSpPr>
              <a:stCxn id="2738" idx="6"/>
              <a:endCxn id="2733" idx="2"/>
            </p:cNvCxnSpPr>
            <p:nvPr/>
          </p:nvCxnSpPr>
          <p:spPr>
            <a:xfrm flipH="1" rot="10800000">
              <a:off x="5751850" y="5765963"/>
              <a:ext cx="918000" cy="2484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8" name="Google Shape;2768;p214"/>
            <p:cNvCxnSpPr>
              <a:stCxn id="2739" idx="6"/>
              <a:endCxn id="2734" idx="2"/>
            </p:cNvCxnSpPr>
            <p:nvPr/>
          </p:nvCxnSpPr>
          <p:spPr>
            <a:xfrm flipH="1" rot="10800000">
              <a:off x="5751850" y="6084163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9" name="Google Shape;2769;p214"/>
            <p:cNvCxnSpPr>
              <a:stCxn id="2739" idx="6"/>
              <a:endCxn id="2733" idx="2"/>
            </p:cNvCxnSpPr>
            <p:nvPr/>
          </p:nvCxnSpPr>
          <p:spPr>
            <a:xfrm flipH="1" rot="10800000">
              <a:off x="5751850" y="5766163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0" name="Google Shape;2770;p214"/>
            <p:cNvSpPr/>
            <p:nvPr/>
          </p:nvSpPr>
          <p:spPr>
            <a:xfrm>
              <a:off x="3309375" y="5530600"/>
              <a:ext cx="918000" cy="486600"/>
            </a:xfrm>
            <a:prstGeom prst="roundRect">
              <a:avLst>
                <a:gd fmla="val 16667" name="adj"/>
              </a:avLst>
            </a:prstGeom>
            <a:solidFill>
              <a:srgbClr val="274E1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輸入</a:t>
              </a:r>
              <a:endParaRPr baseline="30000" sz="2400">
                <a:solidFill>
                  <a:srgbClr val="FFFFFF"/>
                </a:solidFill>
              </a:endParaRPr>
            </a:p>
          </p:txBody>
        </p:sp>
        <p:sp>
          <p:nvSpPr>
            <p:cNvPr id="2771" name="Google Shape;2771;p214"/>
            <p:cNvSpPr/>
            <p:nvPr/>
          </p:nvSpPr>
          <p:spPr>
            <a:xfrm>
              <a:off x="7087925" y="5530600"/>
              <a:ext cx="918000" cy="486600"/>
            </a:xfrm>
            <a:prstGeom prst="roundRect">
              <a:avLst>
                <a:gd fmla="val 16667" name="adj"/>
              </a:avLst>
            </a:prstGeom>
            <a:solidFill>
              <a:srgbClr val="98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</a:rPr>
                <a:t>輸出</a:t>
              </a:r>
              <a:endParaRPr baseline="30000" sz="2400">
                <a:solidFill>
                  <a:srgbClr val="FFFFFF"/>
                </a:solidFill>
              </a:endParaRPr>
            </a:p>
          </p:txBody>
        </p:sp>
      </p:grpSp>
      <p:pic>
        <p:nvPicPr>
          <p:cNvPr id="2772" name="Google Shape;2772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425" y="2234500"/>
            <a:ext cx="51625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21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2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solidFill>
                  <a:schemeClr val="dk1"/>
                </a:solidFill>
              </a:rPr>
              <a:t>M. 設定過濾器演算法</a:t>
            </a:r>
            <a:endParaRPr sz="3500"/>
          </a:p>
        </p:txBody>
      </p:sp>
      <p:sp>
        <p:nvSpPr>
          <p:cNvPr id="2780" name="Google Shape;2780;p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81" name="Google Shape;2781;p21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2" name="Google Shape;2782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8" y="2138275"/>
            <a:ext cx="4145925" cy="3720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215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AutoNum type="arabicPeriod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classifier ⇨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Choose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選擇分類演算法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84" name="Google Shape;2784;p215"/>
          <p:cNvSpPr/>
          <p:nvPr/>
        </p:nvSpPr>
        <p:spPr>
          <a:xfrm>
            <a:off x="1129750" y="3824650"/>
            <a:ext cx="2188800" cy="42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785" name="Google Shape;2785;p215"/>
          <p:cNvSpPr/>
          <p:nvPr/>
        </p:nvSpPr>
        <p:spPr>
          <a:xfrm>
            <a:off x="2716150" y="313839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50" y="1749200"/>
            <a:ext cx="5385650" cy="480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9" name="Google Shape;569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D. 貼上待斷詞的文本</a:t>
            </a:r>
            <a:endParaRPr/>
          </a:p>
        </p:txBody>
      </p:sp>
      <p:sp>
        <p:nvSpPr>
          <p:cNvPr id="570" name="Google Shape;570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2"/>
          <p:cNvSpPr/>
          <p:nvPr/>
        </p:nvSpPr>
        <p:spPr>
          <a:xfrm>
            <a:off x="1799100" y="2650150"/>
            <a:ext cx="52620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2" name="Google Shape;572;p72"/>
          <p:cNvSpPr/>
          <p:nvPr/>
        </p:nvSpPr>
        <p:spPr>
          <a:xfrm>
            <a:off x="3475150" y="1737400"/>
            <a:ext cx="3413400" cy="763500"/>
          </a:xfrm>
          <a:prstGeom prst="wedgeRoundRectCallout">
            <a:avLst>
              <a:gd fmla="val -15468" name="adj1"/>
              <a:gd fmla="val 874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貼上 (Ctrl + v)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73" name="Google Shape;5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88" y="1542525"/>
            <a:ext cx="978325" cy="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21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93" name="Google Shape;2793;p2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更換不同的演算法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深度學習演算法</a:t>
            </a:r>
            <a:endParaRPr b="0" sz="3200"/>
          </a:p>
        </p:txBody>
      </p:sp>
      <p:sp>
        <p:nvSpPr>
          <p:cNvPr id="2794" name="Google Shape;2794;p2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216"/>
          <p:cNvSpPr/>
          <p:nvPr/>
        </p:nvSpPr>
        <p:spPr>
          <a:xfrm>
            <a:off x="551782" y="2937115"/>
            <a:ext cx="3371700" cy="182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278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96" name="Google Shape;2796;p216"/>
          <p:cNvSpPr txBox="1"/>
          <p:nvPr/>
        </p:nvSpPr>
        <p:spPr>
          <a:xfrm>
            <a:off x="476250" y="4864696"/>
            <a:ext cx="35280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文字</a:t>
            </a:r>
            <a:r>
              <a:rPr lang="zh-TW" sz="2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在前後文中的定位 </a:t>
            </a:r>
            <a:endParaRPr sz="2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(前後文脈絡)</a:t>
            </a:r>
            <a:endParaRPr sz="2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7" name="Google Shape;2797;p216"/>
          <p:cNvSpPr/>
          <p:nvPr/>
        </p:nvSpPr>
        <p:spPr>
          <a:xfrm>
            <a:off x="5217938" y="2937115"/>
            <a:ext cx="3371700" cy="182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C0791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tokens_tensors.shape   = torch.Size([64, 63])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tensor([[ 101, 5722, 3300,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[ 101, 4255, 3160,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[ 101,  711, 2506,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...,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[ 101,  671, 2157,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[ 101, 1380,  677,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/>
              <a:t>        [ 101, 2458, 1853,  ...,    0,    0,    0]])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98" name="Google Shape;2798;p216"/>
          <p:cNvSpPr/>
          <p:nvPr/>
        </p:nvSpPr>
        <p:spPr>
          <a:xfrm>
            <a:off x="5671652" y="2113175"/>
            <a:ext cx="2464200" cy="883800"/>
          </a:xfrm>
          <a:prstGeom prst="roundRect">
            <a:avLst>
              <a:gd fmla="val 16667" name="adj"/>
            </a:avLst>
          </a:prstGeom>
          <a:solidFill>
            <a:srgbClr val="C0791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799" name="Google Shape;2799;p216"/>
          <p:cNvPicPr preferRelativeResize="0"/>
          <p:nvPr/>
        </p:nvPicPr>
        <p:blipFill rotWithShape="1">
          <a:blip r:embed="rId3">
            <a:alphaModFix/>
          </a:blip>
          <a:srcRect b="57123" l="68366" r="5168" t="26481"/>
          <a:stretch/>
        </p:blipFill>
        <p:spPr>
          <a:xfrm>
            <a:off x="1162466" y="3553847"/>
            <a:ext cx="2150296" cy="591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216"/>
          <p:cNvSpPr/>
          <p:nvPr/>
        </p:nvSpPr>
        <p:spPr>
          <a:xfrm>
            <a:off x="1005511" y="2172385"/>
            <a:ext cx="2464200" cy="883800"/>
          </a:xfrm>
          <a:prstGeom prst="roundRect">
            <a:avLst>
              <a:gd fmla="val 16667" name="adj"/>
            </a:avLst>
          </a:prstGeom>
          <a:solidFill>
            <a:srgbClr val="27278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Word2vec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801" name="Google Shape;2801;p216"/>
          <p:cNvSpPr txBox="1"/>
          <p:nvPr/>
        </p:nvSpPr>
        <p:spPr>
          <a:xfrm>
            <a:off x="5139801" y="4864696"/>
            <a:ext cx="35280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句子</a:t>
            </a:r>
            <a:r>
              <a:rPr lang="zh-TW" sz="2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在整體文本中的定位</a:t>
            </a:r>
            <a:endParaRPr sz="2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一段文本</a:t>
            </a:r>
            <a:r>
              <a:rPr lang="zh-TW" sz="2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在整體文本的定位</a:t>
            </a:r>
            <a:endParaRPr sz="2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(寫作風格)</a:t>
            </a:r>
            <a:endParaRPr sz="21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2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08" name="Google Shape;2808;p21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試著分析看看吧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學習單作業</a:t>
            </a:r>
            <a:endParaRPr/>
          </a:p>
        </p:txBody>
      </p:sp>
      <p:sp>
        <p:nvSpPr>
          <p:cNvPr id="2809" name="Google Shape;2809;p217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</a:t>
            </a:r>
            <a:r>
              <a:rPr lang="zh-TW"/>
              <a:t> 3.</a:t>
            </a:r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2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</a:t>
            </a:r>
            <a:r>
              <a:rPr lang="zh-TW"/>
              <a:t>資料集</a:t>
            </a:r>
            <a:endParaRPr/>
          </a:p>
        </p:txBody>
      </p:sp>
      <p:sp>
        <p:nvSpPr>
          <p:cNvPr id="2816" name="Google Shape;2816;p21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作業資料集：</a:t>
            </a:r>
            <a:endParaRPr sz="1800"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   </a:t>
            </a:r>
            <a:r>
              <a:rPr b="1" lang="zh-TW" sz="1800" u="sng">
                <a:solidFill>
                  <a:srgbClr val="0000FF"/>
                </a:solidFill>
              </a:rPr>
              <a:t>中文遊戲評價資料集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中文假新聞判斷資料集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英文假新聞判斷資料集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英文遊戲名稱資料集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英文葡萄酒評價資料集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817" name="Google Shape;2817;p2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18" name="Google Shape;2818;p21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8"/>
          <p:cNvSpPr/>
          <p:nvPr/>
        </p:nvSpPr>
        <p:spPr>
          <a:xfrm flipH="1">
            <a:off x="3713717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folder.emf" id="2820" name="Google Shape;282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298580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2821" name="Google Shape;2821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34636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2822" name="Google Shape;2822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0099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2823" name="Google Shape;2823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4435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2824" name="Google Shape;2824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965650"/>
            <a:ext cx="274200" cy="27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5" name="Google Shape;2825;p218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2826" name="Google Shape;2826;p218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2827" name="Google Shape;2827;p218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2828" name="Google Shape;2828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21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36" name="Google Shape;2836;p2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2837" name="Google Shape;2837;p21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1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選一個資料集，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然後完成學習單吧！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資料集的描述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文字向量化的處理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文本探勘之比較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文本探勘之預測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39" name="Google Shape;2839;p219"/>
          <p:cNvSpPr/>
          <p:nvPr/>
        </p:nvSpPr>
        <p:spPr>
          <a:xfrm>
            <a:off x="1593638" y="3422438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rgbClr val="0000FF"/>
                </a:solidFill>
              </a:rPr>
              <a:t>文本探勘</a:t>
            </a:r>
            <a:br>
              <a:rPr lang="zh-TW" sz="2600" u="sng">
                <a:solidFill>
                  <a:srgbClr val="0000FF"/>
                </a:solidFill>
              </a:rPr>
            </a:br>
            <a:r>
              <a:rPr lang="zh-TW" sz="2600" u="sng">
                <a:solidFill>
                  <a:srgbClr val="0000FF"/>
                </a:solidFill>
              </a:rPr>
              <a:t>之比較預測</a:t>
            </a:r>
            <a:r>
              <a:rPr lang="zh-TW" sz="2600" u="sng">
                <a:solidFill>
                  <a:srgbClr val="0000FF"/>
                </a:solidFill>
              </a:rPr>
              <a:t>.odt</a:t>
            </a:r>
            <a:endParaRPr sz="2600" u="sng">
              <a:solidFill>
                <a:srgbClr val="0000FF"/>
              </a:solidFill>
            </a:endParaRPr>
          </a:p>
        </p:txBody>
      </p:sp>
      <p:sp>
        <p:nvSpPr>
          <p:cNvPr id="2840" name="Google Shape;2840;p219"/>
          <p:cNvSpPr/>
          <p:nvPr/>
        </p:nvSpPr>
        <p:spPr>
          <a:xfrm>
            <a:off x="533388" y="3256850"/>
            <a:ext cx="1159800" cy="148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odt.emf" id="2841" name="Google Shape;2841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0" y="3340550"/>
            <a:ext cx="1315800" cy="13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50" y="1749200"/>
            <a:ext cx="5385650" cy="480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1" name="Google Shape;581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2" name="Google Shape;582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F. 開始斷詞</a:t>
            </a:r>
            <a:endParaRPr/>
          </a:p>
        </p:txBody>
      </p:sp>
      <p:sp>
        <p:nvSpPr>
          <p:cNvPr id="583" name="Google Shape;583;p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3"/>
          <p:cNvSpPr/>
          <p:nvPr/>
        </p:nvSpPr>
        <p:spPr>
          <a:xfrm>
            <a:off x="3193325" y="3424575"/>
            <a:ext cx="2387700" cy="59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5" name="Google Shape;585;p73"/>
          <p:cNvSpPr/>
          <p:nvPr/>
        </p:nvSpPr>
        <p:spPr>
          <a:xfrm>
            <a:off x="3378150" y="2414950"/>
            <a:ext cx="2387700" cy="763500"/>
          </a:xfrm>
          <a:prstGeom prst="wedgeRoundRectCallout">
            <a:avLst>
              <a:gd fmla="val -15468" name="adj1"/>
              <a:gd fmla="val 874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開始斷詞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86" name="Google Shape;58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88" y="1542525"/>
            <a:ext cx="978325" cy="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450" y="1749200"/>
            <a:ext cx="5385650" cy="480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4" name="Google Shape;594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5" name="Google Shape;595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G. 複製斷詞結果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4"/>
          <p:cNvSpPr/>
          <p:nvPr/>
        </p:nvSpPr>
        <p:spPr>
          <a:xfrm>
            <a:off x="1749925" y="4749250"/>
            <a:ext cx="1913100" cy="5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98" name="Google Shape;598;p74"/>
          <p:cNvSpPr/>
          <p:nvPr/>
        </p:nvSpPr>
        <p:spPr>
          <a:xfrm>
            <a:off x="1861600" y="3757225"/>
            <a:ext cx="2387700" cy="763500"/>
          </a:xfrm>
          <a:prstGeom prst="wedgeRoundRectCallout">
            <a:avLst>
              <a:gd fmla="val -15468" name="adj1"/>
              <a:gd fmla="val 874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複製結果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99" name="Google Shape;59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088" y="1542525"/>
            <a:ext cx="978325" cy="9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950" y="1760571"/>
            <a:ext cx="4109999" cy="473430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8" name="Google Shape;608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H. 貼上斷詞結果 (1/2)</a:t>
            </a:r>
            <a:endParaRPr/>
          </a:p>
        </p:txBody>
      </p:sp>
      <p:sp>
        <p:nvSpPr>
          <p:cNvPr id="609" name="Google Shape;609;p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5"/>
          <p:cNvSpPr/>
          <p:nvPr/>
        </p:nvSpPr>
        <p:spPr>
          <a:xfrm>
            <a:off x="2732750" y="3692225"/>
            <a:ext cx="20865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1" name="Google Shape;611;p75"/>
          <p:cNvSpPr/>
          <p:nvPr/>
        </p:nvSpPr>
        <p:spPr>
          <a:xfrm>
            <a:off x="2641025" y="2702550"/>
            <a:ext cx="3413400" cy="763500"/>
          </a:xfrm>
          <a:prstGeom prst="wedgeRoundRectCallout">
            <a:avLst>
              <a:gd fmla="val -15468" name="adj1"/>
              <a:gd fmla="val 874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. 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貼上 (Ctrl + v)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12" name="Google Shape;612;p75"/>
          <p:cNvGrpSpPr/>
          <p:nvPr/>
        </p:nvGrpSpPr>
        <p:grpSpPr>
          <a:xfrm>
            <a:off x="1378550" y="1413225"/>
            <a:ext cx="1315850" cy="1483200"/>
            <a:chOff x="6007700" y="2877025"/>
            <a:chExt cx="1315850" cy="1483200"/>
          </a:xfrm>
        </p:grpSpPr>
        <p:sp>
          <p:nvSpPr>
            <p:cNvPr id="613" name="Google Shape;613;p75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14" name="Google Shape;61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關於本週</a:t>
            </a:r>
            <a:r>
              <a:rPr lang="zh-TW"/>
              <a:t>課程</a:t>
            </a:r>
            <a:endParaRPr/>
          </a:p>
        </p:txBody>
      </p:sp>
      <p:sp>
        <p:nvSpPr>
          <p:cNvPr id="387" name="Google Shape;387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8" name="Google Shape;388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文本探勘：比較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文本探勘：預測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學習單作業的說明</a:t>
            </a:r>
            <a:endParaRPr/>
          </a:p>
        </p:txBody>
      </p:sp>
      <p:sp>
        <p:nvSpPr>
          <p:cNvPr id="390" name="Google Shape;390;p5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能夠比較不同類型的文本用詞差異的規則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能夠建立預測不同類型文本的分類器，並預測未知類型的文本</a:t>
            </a:r>
            <a:endParaRPr/>
          </a:p>
        </p:txBody>
      </p:sp>
      <p:sp>
        <p:nvSpPr>
          <p:cNvPr id="391" name="Google Shape;391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課程大綱</a:t>
            </a:r>
            <a:endParaRPr/>
          </a:p>
        </p:txBody>
      </p:sp>
      <p:sp>
        <p:nvSpPr>
          <p:cNvPr id="392" name="Google Shape;392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課程目標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625" y="1783020"/>
            <a:ext cx="4282750" cy="471185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I. 貼上斷詞結果 (2/2)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76"/>
          <p:cNvGrpSpPr/>
          <p:nvPr/>
        </p:nvGrpSpPr>
        <p:grpSpPr>
          <a:xfrm>
            <a:off x="1378550" y="1413225"/>
            <a:ext cx="1315850" cy="1483200"/>
            <a:chOff x="6007700" y="2877025"/>
            <a:chExt cx="1315850" cy="1483200"/>
          </a:xfrm>
        </p:grpSpPr>
        <p:sp>
          <p:nvSpPr>
            <p:cNvPr id="626" name="Google Shape;626;p76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27" name="Google Shape;627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76"/>
          <p:cNvSpPr/>
          <p:nvPr/>
        </p:nvSpPr>
        <p:spPr>
          <a:xfrm>
            <a:off x="4993475" y="6027025"/>
            <a:ext cx="9129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9" name="Google Shape;629;p76"/>
          <p:cNvSpPr/>
          <p:nvPr/>
        </p:nvSpPr>
        <p:spPr>
          <a:xfrm>
            <a:off x="5377475" y="52633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74725"/>
            <a:ext cx="4109975" cy="47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7"/>
          <p:cNvSpPr txBox="1"/>
          <p:nvPr>
            <p:ph idx="1" type="body"/>
          </p:nvPr>
        </p:nvSpPr>
        <p:spPr>
          <a:xfrm>
            <a:off x="4875600" y="2207425"/>
            <a:ext cx="3792000" cy="42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另存新檔</a:t>
            </a:r>
            <a:endParaRPr/>
          </a:p>
        </p:txBody>
      </p:sp>
      <p:sp>
        <p:nvSpPr>
          <p:cNvPr id="637" name="Google Shape;637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8" name="Google Shape;638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1. 斷詞處理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J. 另存新檔</a:t>
            </a:r>
            <a:endParaRPr/>
          </a:p>
        </p:txBody>
      </p:sp>
      <p:sp>
        <p:nvSpPr>
          <p:cNvPr id="639" name="Google Shape;639;p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7"/>
          <p:cNvSpPr/>
          <p:nvPr/>
        </p:nvSpPr>
        <p:spPr>
          <a:xfrm>
            <a:off x="476250" y="4642600"/>
            <a:ext cx="1933200" cy="41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41" name="Google Shape;641;p77"/>
          <p:cNvSpPr/>
          <p:nvPr/>
        </p:nvSpPr>
        <p:spPr>
          <a:xfrm>
            <a:off x="2485988" y="4554555"/>
            <a:ext cx="602400" cy="594600"/>
          </a:xfrm>
          <a:prstGeom prst="wedgeEllipseCallout">
            <a:avLst>
              <a:gd fmla="val -76390" name="adj1"/>
              <a:gd fmla="val -277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!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42" name="Google Shape;642;p77"/>
          <p:cNvSpPr/>
          <p:nvPr/>
        </p:nvSpPr>
        <p:spPr>
          <a:xfrm flipH="1">
            <a:off x="4218092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7"/>
          <p:cNvSpPr/>
          <p:nvPr/>
        </p:nvSpPr>
        <p:spPr>
          <a:xfrm>
            <a:off x="5273700" y="41656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comments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-train-</a:t>
            </a:r>
            <a:r>
              <a:rPr lang="zh-TW" sz="3200" u="sng">
                <a:solidFill>
                  <a:srgbClr val="FF0000"/>
                </a:solidFill>
              </a:rPr>
              <a:t>seg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644" name="Google Shape;644;p77"/>
          <p:cNvGrpSpPr/>
          <p:nvPr/>
        </p:nvGrpSpPr>
        <p:grpSpPr>
          <a:xfrm>
            <a:off x="6007700" y="2877025"/>
            <a:ext cx="1315850" cy="1483200"/>
            <a:chOff x="6007700" y="2877025"/>
            <a:chExt cx="1315850" cy="1483200"/>
          </a:xfrm>
        </p:grpSpPr>
        <p:sp>
          <p:nvSpPr>
            <p:cNvPr id="645" name="Google Shape;645;p77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46" name="Google Shape;646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idx="1" type="body"/>
          </p:nvPr>
        </p:nvSpPr>
        <p:spPr>
          <a:xfrm>
            <a:off x="3258200" y="4140750"/>
            <a:ext cx="54096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跟不上的話，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也能直接在課程網頁下載此檔案，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就能繼續後面的實作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4" name="Google Shape;654;p7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跟得上嗎？</a:t>
            </a:r>
            <a:endParaRPr/>
          </a:p>
        </p:txBody>
      </p:sp>
      <p:sp>
        <p:nvSpPr>
          <p:cNvPr id="655" name="Google Shape;655;p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儲存點</a:t>
            </a:r>
            <a:endParaRPr/>
          </a:p>
        </p:txBody>
      </p:sp>
      <p:sp>
        <p:nvSpPr>
          <p:cNvPr id="656" name="Google Shape;656;p78"/>
          <p:cNvSpPr/>
          <p:nvPr/>
        </p:nvSpPr>
        <p:spPr>
          <a:xfrm>
            <a:off x="4006250" y="2988750"/>
            <a:ext cx="38553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comments-train-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seg.ods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657" name="Google Shape;657;p78"/>
          <p:cNvGrpSpPr/>
          <p:nvPr/>
        </p:nvGrpSpPr>
        <p:grpSpPr>
          <a:xfrm>
            <a:off x="5202425" y="1700100"/>
            <a:ext cx="1315850" cy="1483200"/>
            <a:chOff x="6007700" y="2877025"/>
            <a:chExt cx="1315850" cy="1483200"/>
          </a:xfrm>
        </p:grpSpPr>
        <p:sp>
          <p:nvSpPr>
            <p:cNvPr id="658" name="Google Shape;658;p78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59" name="Google Shape;659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7" name="Google Shape;667;p7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文本探勘之比較</a:t>
            </a:r>
            <a:endParaRPr/>
          </a:p>
        </p:txBody>
      </p:sp>
      <p:sp>
        <p:nvSpPr>
          <p:cNvPr id="668" name="Google Shape;668;p79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Jieba-JS：斷詞處理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Weka前處理：文字向量化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Weka熱點分析</a:t>
            </a:r>
            <a:endParaRPr/>
          </a:p>
        </p:txBody>
      </p:sp>
      <p:sp>
        <p:nvSpPr>
          <p:cNvPr id="669" name="Google Shape;669;p79"/>
          <p:cNvSpPr/>
          <p:nvPr/>
        </p:nvSpPr>
        <p:spPr>
          <a:xfrm>
            <a:off x="3905800" y="2520275"/>
            <a:ext cx="4562700" cy="66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0" name="Google Shape;670;p79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2735763"/>
            <a:ext cx="37338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開啟Weka的Explorer</a:t>
            </a:r>
            <a:endParaRPr/>
          </a:p>
        </p:txBody>
      </p:sp>
      <p:sp>
        <p:nvSpPr>
          <p:cNvPr id="678" name="Google Shape;678;p8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0" name="Google Shape;680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A. 開啟Explorer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1" name="Google Shape;681;p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0"/>
          <p:cNvSpPr/>
          <p:nvPr/>
        </p:nvSpPr>
        <p:spPr>
          <a:xfrm>
            <a:off x="3000925" y="3433425"/>
            <a:ext cx="1292700" cy="48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83" name="Google Shape;683;p80"/>
          <p:cNvSpPr/>
          <p:nvPr/>
        </p:nvSpPr>
        <p:spPr>
          <a:xfrm>
            <a:off x="4364800" y="2947025"/>
            <a:ext cx="773400" cy="763500"/>
          </a:xfrm>
          <a:prstGeom prst="wedgeEllipseCallout">
            <a:avLst>
              <a:gd fmla="val -74564" name="adj1"/>
              <a:gd fmla="val 264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0" name="Google Shape;690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開啟檔案</a:t>
            </a:r>
            <a:endParaRPr/>
          </a:p>
        </p:txBody>
      </p:sp>
      <p:sp>
        <p:nvSpPr>
          <p:cNvPr id="691" name="Google Shape;691;p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1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4" name="Google Shape;694;p81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chemeClr val="hlink"/>
                </a:solidFill>
              </a:rPr>
              <a:t>comments-train-</a:t>
            </a:r>
            <a:r>
              <a:rPr lang="zh-TW" sz="3200" u="sng">
                <a:solidFill>
                  <a:srgbClr val="FF0000"/>
                </a:solidFill>
              </a:rPr>
              <a:t>seg</a:t>
            </a:r>
            <a:r>
              <a:rPr lang="zh-TW" sz="3200" u="sng">
                <a:solidFill>
                  <a:schemeClr val="hlink"/>
                </a:solidFill>
              </a:rPr>
              <a:t>.ods</a:t>
            </a:r>
            <a:endParaRPr sz="3200" u="sng">
              <a:solidFill>
                <a:srgbClr val="FF0000"/>
              </a:solidFill>
            </a:endParaRPr>
          </a:p>
        </p:txBody>
      </p:sp>
      <p:sp>
        <p:nvSpPr>
          <p:cNvPr id="695" name="Google Shape;695;p81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81"/>
          <p:cNvGrpSpPr/>
          <p:nvPr/>
        </p:nvGrpSpPr>
        <p:grpSpPr>
          <a:xfrm>
            <a:off x="6007700" y="2724625"/>
            <a:ext cx="1315850" cy="1483200"/>
            <a:chOff x="6007700" y="2877025"/>
            <a:chExt cx="1315850" cy="1483200"/>
          </a:xfrm>
        </p:grpSpPr>
        <p:sp>
          <p:nvSpPr>
            <p:cNvPr id="697" name="Google Shape;697;p81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98" name="Google Shape;69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75" y="1791150"/>
            <a:ext cx="574358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7" name="Google Shape;707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Weka預設會將字串視為Nominal</a:t>
            </a:r>
            <a:endParaRPr/>
          </a:p>
        </p:txBody>
      </p:sp>
      <p:sp>
        <p:nvSpPr>
          <p:cNvPr id="708" name="Google Shape;708;p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2"/>
          <p:cNvSpPr txBox="1"/>
          <p:nvPr>
            <p:ph idx="2" type="body"/>
          </p:nvPr>
        </p:nvSpPr>
        <p:spPr>
          <a:xfrm>
            <a:off x="6452000" y="1791150"/>
            <a:ext cx="22728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82"/>
          <p:cNvSpPr/>
          <p:nvPr/>
        </p:nvSpPr>
        <p:spPr>
          <a:xfrm>
            <a:off x="5086050" y="3448375"/>
            <a:ext cx="1245000" cy="38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11" name="Google Shape;711;p82"/>
          <p:cNvSpPr/>
          <p:nvPr/>
        </p:nvSpPr>
        <p:spPr>
          <a:xfrm>
            <a:off x="6368675" y="2960050"/>
            <a:ext cx="773400" cy="763500"/>
          </a:xfrm>
          <a:prstGeom prst="wedgeEllipseCallout">
            <a:avLst>
              <a:gd fmla="val -75992" name="adj1"/>
              <a:gd fmla="val 309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8" name="Google Shape;718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熱點分析</a:t>
            </a:r>
            <a:endParaRPr/>
          </a:p>
        </p:txBody>
      </p:sp>
      <p:sp>
        <p:nvSpPr>
          <p:cNvPr id="719" name="Google Shape;719;p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3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1" name="Google Shape;721;p83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2" name="Google Shape;722;p83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3" name="Google Shape;723;p83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FilteredAssociator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24" name="Google Shape;724;p83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25" name="Google Shape;725;p83"/>
          <p:cNvCxnSpPr>
            <a:endCxn id="724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26" name="Google Shape;726;p83"/>
          <p:cNvCxnSpPr>
            <a:stCxn id="724" idx="2"/>
            <a:endCxn id="720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27" name="Google Shape;727;p83"/>
          <p:cNvCxnSpPr>
            <a:stCxn id="724" idx="2"/>
            <a:endCxn id="721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28" name="Google Shape;728;p83"/>
          <p:cNvCxnSpPr>
            <a:endCxn id="722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29" name="Google Shape;729;p83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0" name="Google Shape;730;p83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associator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1" name="Google Shape;731;p83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3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idx="1" type="body"/>
          </p:nvPr>
        </p:nvSpPr>
        <p:spPr>
          <a:xfrm>
            <a:off x="4414850" y="2271725"/>
            <a:ext cx="4252800" cy="4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確定待處理文本 (comment)</a:t>
            </a:r>
            <a:br>
              <a:rPr lang="zh-TW"/>
            </a:br>
            <a:r>
              <a:rPr lang="zh-TW"/>
              <a:t>所在的</a:t>
            </a:r>
            <a:br>
              <a:rPr lang="zh-TW"/>
            </a:br>
            <a:r>
              <a:rPr lang="zh-TW">
                <a:highlight>
                  <a:srgbClr val="FFFF00"/>
                </a:highlight>
              </a:rPr>
              <a:t>屬性編號</a:t>
            </a:r>
            <a:br>
              <a:rPr lang="zh-TW"/>
            </a:br>
            <a:r>
              <a:rPr lang="zh-TW"/>
              <a:t>No. </a:t>
            </a:r>
            <a:r>
              <a:rPr b="1" lang="zh-TW">
                <a:solidFill>
                  <a:srgbClr val="FF0000"/>
                </a:solidFill>
              </a:rPr>
              <a:t>1</a:t>
            </a:r>
            <a:br>
              <a:rPr b="1" lang="zh-TW">
                <a:solidFill>
                  <a:srgbClr val="FF0000"/>
                </a:solidFill>
              </a:rPr>
            </a:br>
            <a:endParaRPr/>
          </a:p>
        </p:txBody>
      </p:sp>
      <p:sp>
        <p:nvSpPr>
          <p:cNvPr id="739" name="Google Shape;739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0" name="Google Shape;740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確認文本的屬性編號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1" name="Google Shape;741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84"/>
          <p:cNvGrpSpPr/>
          <p:nvPr/>
        </p:nvGrpSpPr>
        <p:grpSpPr>
          <a:xfrm>
            <a:off x="476250" y="2271725"/>
            <a:ext cx="3407299" cy="3813601"/>
            <a:chOff x="476250" y="2271725"/>
            <a:chExt cx="3407299" cy="3813601"/>
          </a:xfrm>
        </p:grpSpPr>
        <p:pic>
          <p:nvPicPr>
            <p:cNvPr id="743" name="Google Shape;743;p84"/>
            <p:cNvPicPr preferRelativeResize="0"/>
            <p:nvPr/>
          </p:nvPicPr>
          <p:blipFill rotWithShape="1">
            <a:blip r:embed="rId3">
              <a:alphaModFix/>
            </a:blip>
            <a:srcRect b="26937" l="0" r="46449" t="0"/>
            <a:stretch/>
          </p:blipFill>
          <p:spPr>
            <a:xfrm>
              <a:off x="476250" y="2271725"/>
              <a:ext cx="3407299" cy="3813601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44" name="Google Shape;744;p84"/>
            <p:cNvSpPr/>
            <p:nvPr/>
          </p:nvSpPr>
          <p:spPr>
            <a:xfrm>
              <a:off x="1012025" y="5572375"/>
              <a:ext cx="300000" cy="3300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745" name="Google Shape;745;p84"/>
            <p:cNvSpPr/>
            <p:nvPr/>
          </p:nvSpPr>
          <p:spPr>
            <a:xfrm>
              <a:off x="1109363" y="4898205"/>
              <a:ext cx="602400" cy="594600"/>
            </a:xfrm>
            <a:prstGeom prst="wedgeEllipseCallout">
              <a:avLst>
                <a:gd fmla="val -27662" name="adj1"/>
                <a:gd fmla="val 63618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!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88" y="1791150"/>
            <a:ext cx="574358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切換到關聯規則探勘面版</a:t>
            </a:r>
            <a:endParaRPr/>
          </a:p>
        </p:txBody>
      </p:sp>
      <p:sp>
        <p:nvSpPr>
          <p:cNvPr id="753" name="Google Shape;753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4" name="Google Shape;754;p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5"/>
          <p:cNvSpPr txBox="1"/>
          <p:nvPr/>
        </p:nvSpPr>
        <p:spPr>
          <a:xfrm>
            <a:off x="3048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6" name="Google Shape;756;p85"/>
          <p:cNvSpPr txBox="1"/>
          <p:nvPr/>
        </p:nvSpPr>
        <p:spPr>
          <a:xfrm>
            <a:off x="6134625" y="2155300"/>
            <a:ext cx="2590200" cy="4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Associate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切換到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關聯規則探勘面板</a:t>
            </a:r>
            <a:endParaRPr sz="2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7" name="Google Shape;757;p85"/>
          <p:cNvSpPr/>
          <p:nvPr/>
        </p:nvSpPr>
        <p:spPr>
          <a:xfrm>
            <a:off x="207972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8" name="Google Shape;758;p85"/>
          <p:cNvSpPr/>
          <p:nvPr/>
        </p:nvSpPr>
        <p:spPr>
          <a:xfrm flipH="1" rot="2700000">
            <a:off x="2689724" y="24691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5"/>
          <p:cNvSpPr/>
          <p:nvPr/>
        </p:nvSpPr>
        <p:spPr>
          <a:xfrm>
            <a:off x="3163525" y="1639000"/>
            <a:ext cx="602400" cy="567600"/>
          </a:xfrm>
          <a:prstGeom prst="wedgeEllipseCallout">
            <a:avLst>
              <a:gd fmla="val -117982" name="adj1"/>
              <a:gd fmla="val 308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760" name="Google Shape;760;p85"/>
          <p:cNvPicPr preferRelativeResize="0"/>
          <p:nvPr/>
        </p:nvPicPr>
        <p:blipFill rotWithShape="1">
          <a:blip r:embed="rId4">
            <a:alphaModFix/>
          </a:blip>
          <a:srcRect b="55541" l="0" r="52698" t="0"/>
          <a:stretch/>
        </p:blipFill>
        <p:spPr>
          <a:xfrm>
            <a:off x="3163525" y="3045725"/>
            <a:ext cx="3009751" cy="2320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本週課程會用到的套件</a:t>
            </a:r>
            <a:endParaRPr/>
          </a:p>
        </p:txBody>
      </p:sp>
      <p:sp>
        <p:nvSpPr>
          <p:cNvPr id="399" name="Google Shape;399;p59"/>
          <p:cNvSpPr txBox="1"/>
          <p:nvPr>
            <p:ph idx="1" type="body"/>
          </p:nvPr>
        </p:nvSpPr>
        <p:spPr>
          <a:xfrm>
            <a:off x="450950" y="1791150"/>
            <a:ext cx="433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LibreOffice 試算表工具</a:t>
            </a:r>
            <a:endParaRPr b="1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WekaODF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讀取ODS檔案</a:t>
            </a:r>
            <a:r>
              <a:rPr lang="zh-TW" sz="2000">
                <a:solidFill>
                  <a:schemeClr val="dk1"/>
                </a:solidFill>
              </a:rPr>
              <a:t> </a:t>
            </a:r>
            <a:r>
              <a:rPr lang="zh-TW" sz="2000">
                <a:solidFill>
                  <a:schemeClr val="dk1"/>
                </a:solidFill>
              </a:rPr>
              <a:t>(</a:t>
            </a:r>
            <a:r>
              <a:rPr lang="zh-TW" sz="2000">
                <a:solidFill>
                  <a:schemeClr val="dk1"/>
                </a:solidFill>
              </a:rPr>
              <a:t>自製套件)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zh-TW">
                <a:solidFill>
                  <a:schemeClr val="dk1"/>
                </a:solidFill>
              </a:rPr>
              <a:t>hotSpot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關聯規則分析之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熱點分析演算法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00" name="Google Shape;400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7" name="Google Shape;767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熱點分析</a:t>
            </a:r>
            <a:endParaRPr/>
          </a:p>
        </p:txBody>
      </p:sp>
      <p:sp>
        <p:nvSpPr>
          <p:cNvPr id="768" name="Google Shape;768;p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6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0" name="Google Shape;770;p86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1" name="Google Shape;771;p86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2" name="Google Shape;772;p86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FilteredAssociator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3" name="Google Shape;773;p86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74" name="Google Shape;774;p86"/>
          <p:cNvCxnSpPr>
            <a:endCxn id="773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75" name="Google Shape;775;p86"/>
          <p:cNvCxnSpPr>
            <a:stCxn id="773" idx="2"/>
            <a:endCxn id="769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76" name="Google Shape;776;p86"/>
          <p:cNvCxnSpPr>
            <a:stCxn id="773" idx="2"/>
            <a:endCxn id="770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77" name="Google Shape;777;p86"/>
          <p:cNvCxnSpPr>
            <a:endCxn id="771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78" name="Google Shape;778;p86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9" name="Google Shape;779;p86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associator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0" name="Google Shape;780;p86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6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86"/>
          <p:cNvSpPr/>
          <p:nvPr/>
        </p:nvSpPr>
        <p:spPr>
          <a:xfrm>
            <a:off x="783625" y="1617925"/>
            <a:ext cx="6316500" cy="29841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C. 選擇演算法</a:t>
            </a:r>
            <a:r>
              <a:rPr lang="zh-TW">
                <a:solidFill>
                  <a:schemeClr val="dk1"/>
                </a:solidFill>
              </a:rPr>
              <a:t>FilteredAssociator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9" name="Google Shape;789;p8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Associator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選擇關聯規則探勘演算法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weka.associations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FilteredAssociator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/>
              <a:t>(過濾器演算法)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1" name="Google Shape;791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2" name="Google Shape;792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87"/>
          <p:cNvPicPr preferRelativeResize="0"/>
          <p:nvPr/>
        </p:nvPicPr>
        <p:blipFill rotWithShape="1">
          <a:blip r:embed="rId3">
            <a:alphaModFix/>
          </a:blip>
          <a:srcRect b="47723" l="0" r="42213" t="0"/>
          <a:stretch/>
        </p:blipFill>
        <p:spPr>
          <a:xfrm>
            <a:off x="533395" y="2722975"/>
            <a:ext cx="3660200" cy="28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7"/>
          <p:cNvSpPr/>
          <p:nvPr/>
        </p:nvSpPr>
        <p:spPr>
          <a:xfrm>
            <a:off x="599050" y="319030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5" name="Google Shape;795;p87"/>
          <p:cNvSpPr/>
          <p:nvPr/>
        </p:nvSpPr>
        <p:spPr>
          <a:xfrm>
            <a:off x="1227225" y="4129175"/>
            <a:ext cx="14274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6" name="Google Shape;796;p87"/>
          <p:cNvSpPr/>
          <p:nvPr/>
        </p:nvSpPr>
        <p:spPr>
          <a:xfrm>
            <a:off x="2521900" y="35203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797" name="Google Shape;797;p87"/>
          <p:cNvCxnSpPr/>
          <p:nvPr/>
        </p:nvCxnSpPr>
        <p:spPr>
          <a:xfrm>
            <a:off x="1123275" y="3669050"/>
            <a:ext cx="726300" cy="34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8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</a:t>
            </a:r>
            <a:r>
              <a:rPr b="0" lang="zh-TW" sz="2400">
                <a:solidFill>
                  <a:schemeClr val="dk1"/>
                </a:solidFill>
              </a:rPr>
              <a:t>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D. </a:t>
            </a:r>
            <a:r>
              <a:rPr lang="zh-TW">
                <a:solidFill>
                  <a:schemeClr val="dk1"/>
                </a:solidFill>
              </a:rPr>
              <a:t>開啟</a:t>
            </a:r>
            <a:r>
              <a:rPr lang="zh-TW">
                <a:solidFill>
                  <a:schemeClr val="dk1"/>
                </a:solidFill>
              </a:rPr>
              <a:t>進階設定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5" name="Google Shape;805;p88"/>
          <p:cNvSpPr txBox="1"/>
          <p:nvPr>
            <p:ph idx="2" type="body"/>
          </p:nvPr>
        </p:nvSpPr>
        <p:spPr>
          <a:xfrm>
            <a:off x="5288050" y="1791150"/>
            <a:ext cx="3436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FilteredAssociator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806" name="Google Shape;806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7" name="Google Shape;807;p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88"/>
          <p:cNvGrpSpPr/>
          <p:nvPr/>
        </p:nvGrpSpPr>
        <p:grpSpPr>
          <a:xfrm>
            <a:off x="533400" y="1835355"/>
            <a:ext cx="4590200" cy="4194521"/>
            <a:chOff x="533400" y="1454355"/>
            <a:chExt cx="4590200" cy="4194521"/>
          </a:xfrm>
        </p:grpSpPr>
        <p:pic>
          <p:nvPicPr>
            <p:cNvPr id="809" name="Google Shape;809;p88"/>
            <p:cNvPicPr preferRelativeResize="0"/>
            <p:nvPr/>
          </p:nvPicPr>
          <p:blipFill rotWithShape="1">
            <a:blip r:embed="rId3">
              <a:alphaModFix/>
            </a:blip>
            <a:srcRect b="28941" l="0" r="14037" t="0"/>
            <a:stretch/>
          </p:blipFill>
          <p:spPr>
            <a:xfrm>
              <a:off x="533400" y="1791150"/>
              <a:ext cx="4590200" cy="284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88"/>
            <p:cNvSpPr/>
            <p:nvPr/>
          </p:nvSpPr>
          <p:spPr>
            <a:xfrm>
              <a:off x="1124250" y="2330475"/>
              <a:ext cx="838200" cy="3504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811" name="Google Shape;811;p88"/>
            <p:cNvSpPr/>
            <p:nvPr/>
          </p:nvSpPr>
          <p:spPr>
            <a:xfrm flipH="1" rot="2700000">
              <a:off x="1550474" y="2695514"/>
              <a:ext cx="550270" cy="52481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8"/>
            <p:cNvSpPr/>
            <p:nvPr/>
          </p:nvSpPr>
          <p:spPr>
            <a:xfrm>
              <a:off x="1636650" y="1454355"/>
              <a:ext cx="602400" cy="5946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!</a:t>
              </a:r>
              <a:endParaRPr b="1" sz="3200">
                <a:solidFill>
                  <a:srgbClr val="FFFFFF"/>
                </a:solidFill>
              </a:endParaRPr>
            </a:p>
          </p:txBody>
        </p:sp>
        <p:pic>
          <p:nvPicPr>
            <p:cNvPr id="813" name="Google Shape;813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9325" y="3338025"/>
              <a:ext cx="3436649" cy="231085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9"/>
          <p:cNvSpPr txBox="1"/>
          <p:nvPr>
            <p:ph idx="1" type="body"/>
          </p:nvPr>
        </p:nvSpPr>
        <p:spPr>
          <a:xfrm>
            <a:off x="57852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E. filter</a:t>
            </a:r>
            <a:r>
              <a:rPr lang="zh-TW">
                <a:solidFill>
                  <a:schemeClr val="dk1"/>
                </a:solidFill>
              </a:rPr>
              <a:t>選擇多重過濾器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p89"/>
          <p:cNvSpPr txBox="1"/>
          <p:nvPr>
            <p:ph idx="2" type="body"/>
          </p:nvPr>
        </p:nvSpPr>
        <p:spPr>
          <a:xfrm>
            <a:off x="5161575" y="1791150"/>
            <a:ext cx="356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按下filter的</a:t>
            </a:r>
            <a:r>
              <a:rPr lang="zh-TW">
                <a:solidFill>
                  <a:schemeClr val="dk1"/>
                </a:solidFill>
              </a:rPr>
              <a:t>「Choose」按鈕，選擇篩選器：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MultiFilter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>
                <a:solidFill>
                  <a:schemeClr val="dk1"/>
                </a:solidFill>
              </a:rPr>
              <a:t>(多重過濾器)</a:t>
            </a:r>
            <a:endParaRPr/>
          </a:p>
        </p:txBody>
      </p:sp>
      <p:sp>
        <p:nvSpPr>
          <p:cNvPr id="822" name="Google Shape;822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3" name="Google Shape;823;p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4" name="Google Shape;824;p89"/>
          <p:cNvGrpSpPr/>
          <p:nvPr/>
        </p:nvGrpSpPr>
        <p:grpSpPr>
          <a:xfrm>
            <a:off x="476252" y="2571802"/>
            <a:ext cx="4685328" cy="3150479"/>
            <a:chOff x="476250" y="1851375"/>
            <a:chExt cx="5524500" cy="3714750"/>
          </a:xfrm>
        </p:grpSpPr>
        <p:pic>
          <p:nvPicPr>
            <p:cNvPr id="825" name="Google Shape;825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50" y="1851375"/>
              <a:ext cx="5524500" cy="371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89"/>
            <p:cNvSpPr/>
            <p:nvPr/>
          </p:nvSpPr>
          <p:spPr>
            <a:xfrm>
              <a:off x="1575450" y="4584025"/>
              <a:ext cx="1790400" cy="4329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827" name="Google Shape;827;p89"/>
          <p:cNvSpPr/>
          <p:nvPr/>
        </p:nvSpPr>
        <p:spPr>
          <a:xfrm>
            <a:off x="2827775" y="40281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5" y="1248775"/>
            <a:ext cx="3952224" cy="26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設定多重過濾器 (1/2)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6" name="Google Shape;836;p90"/>
          <p:cNvSpPr txBox="1"/>
          <p:nvPr>
            <p:ph idx="2" type="body"/>
          </p:nvPr>
        </p:nvSpPr>
        <p:spPr>
          <a:xfrm>
            <a:off x="5288050" y="1791150"/>
            <a:ext cx="3436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MultiFilter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837" name="Google Shape;837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8" name="Google Shape;838;p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950" y="4053213"/>
            <a:ext cx="3624111" cy="2383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0" name="Google Shape;840;p90"/>
          <p:cNvSpPr/>
          <p:nvPr/>
        </p:nvSpPr>
        <p:spPr>
          <a:xfrm>
            <a:off x="1521275" y="3153600"/>
            <a:ext cx="8382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1" name="Google Shape;841;p90"/>
          <p:cNvSpPr/>
          <p:nvPr/>
        </p:nvSpPr>
        <p:spPr>
          <a:xfrm flipH="1" rot="2700000">
            <a:off x="2164449" y="346451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0"/>
          <p:cNvSpPr/>
          <p:nvPr/>
        </p:nvSpPr>
        <p:spPr>
          <a:xfrm>
            <a:off x="2217275" y="25030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F. 設定多重過濾器 (2/2)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91"/>
          <p:cNvSpPr txBox="1"/>
          <p:nvPr>
            <p:ph idx="2" type="body"/>
          </p:nvPr>
        </p:nvSpPr>
        <p:spPr>
          <a:xfrm>
            <a:off x="5288050" y="1791150"/>
            <a:ext cx="3436500" cy="3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按下filters</a:t>
            </a:r>
            <a:r>
              <a:rPr lang="zh-TW">
                <a:solidFill>
                  <a:schemeClr val="dk1"/>
                </a:solidFill>
              </a:rPr>
              <a:t>後面的白框，設定要使用的篩選器</a:t>
            </a:r>
            <a:endParaRPr/>
          </a:p>
        </p:txBody>
      </p:sp>
      <p:sp>
        <p:nvSpPr>
          <p:cNvPr id="851" name="Google Shape;851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2" name="Google Shape;852;p9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91"/>
          <p:cNvGrpSpPr/>
          <p:nvPr/>
        </p:nvGrpSpPr>
        <p:grpSpPr>
          <a:xfrm>
            <a:off x="533400" y="1791138"/>
            <a:ext cx="3624111" cy="2660409"/>
            <a:chOff x="1663950" y="4053213"/>
            <a:chExt cx="3624111" cy="2660409"/>
          </a:xfrm>
        </p:grpSpPr>
        <p:pic>
          <p:nvPicPr>
            <p:cNvPr id="854" name="Google Shape;854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63950" y="4053213"/>
              <a:ext cx="3624111" cy="2383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91"/>
            <p:cNvSpPr/>
            <p:nvPr/>
          </p:nvSpPr>
          <p:spPr>
            <a:xfrm>
              <a:off x="2369500" y="5716325"/>
              <a:ext cx="1221900" cy="3504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856" name="Google Shape;856;p91"/>
            <p:cNvSpPr/>
            <p:nvPr/>
          </p:nvSpPr>
          <p:spPr>
            <a:xfrm flipH="1" rot="2700000">
              <a:off x="3531449" y="6071114"/>
              <a:ext cx="550270" cy="52481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1"/>
            <p:cNvSpPr/>
            <p:nvPr/>
          </p:nvSpPr>
          <p:spPr>
            <a:xfrm>
              <a:off x="3688150" y="4885330"/>
              <a:ext cx="602400" cy="5946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2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  <p:pic>
        <p:nvPicPr>
          <p:cNvPr id="858" name="Google Shape;85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825" y="4256175"/>
            <a:ext cx="2590800" cy="2171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0" y="3137225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刪除不使用的過濾器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確認「ReplaceMissingValues」篩選器反白選取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按下「Delete」刪除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8" name="Google Shape;868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9" name="Google Shape;869;p9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92"/>
          <p:cNvSpPr/>
          <p:nvPr/>
        </p:nvSpPr>
        <p:spPr>
          <a:xfrm>
            <a:off x="1426750" y="4854750"/>
            <a:ext cx="838200" cy="46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1" name="Google Shape;871;p92"/>
          <p:cNvSpPr/>
          <p:nvPr/>
        </p:nvSpPr>
        <p:spPr>
          <a:xfrm>
            <a:off x="2241900" y="40309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72" name="Google Shape;872;p92"/>
          <p:cNvSpPr/>
          <p:nvPr/>
        </p:nvSpPr>
        <p:spPr>
          <a:xfrm>
            <a:off x="1426750" y="3563250"/>
            <a:ext cx="1417500" cy="46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3" name="Google Shape;873;p92"/>
          <p:cNvSpPr/>
          <p:nvPr/>
        </p:nvSpPr>
        <p:spPr>
          <a:xfrm>
            <a:off x="2729175" y="27676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0" name="Google Shape;880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熱點分析</a:t>
            </a:r>
            <a:endParaRPr/>
          </a:p>
        </p:txBody>
      </p:sp>
      <p:sp>
        <p:nvSpPr>
          <p:cNvPr id="881" name="Google Shape;881;p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3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3" name="Google Shape;883;p93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4" name="Google Shape;884;p93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5" name="Google Shape;885;p93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FilteredAssociator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86" name="Google Shape;886;p93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87" name="Google Shape;887;p93"/>
          <p:cNvCxnSpPr>
            <a:endCxn id="886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8" name="Google Shape;888;p93"/>
          <p:cNvCxnSpPr>
            <a:stCxn id="886" idx="2"/>
            <a:endCxn id="882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89" name="Google Shape;889;p93"/>
          <p:cNvCxnSpPr>
            <a:stCxn id="886" idx="2"/>
            <a:endCxn id="883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90" name="Google Shape;890;p93"/>
          <p:cNvCxnSpPr>
            <a:endCxn id="884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91" name="Google Shape;891;p93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2" name="Google Shape;892;p93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associator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3" name="Google Shape;893;p93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93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3"/>
          <p:cNvSpPr/>
          <p:nvPr/>
        </p:nvSpPr>
        <p:spPr>
          <a:xfrm>
            <a:off x="180475" y="4828788"/>
            <a:ext cx="28050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Google Shape;9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111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</a:t>
            </a:r>
            <a:r>
              <a:rPr lang="zh-TW">
                <a:solidFill>
                  <a:schemeClr val="dk1"/>
                </a:solidFill>
              </a:rPr>
              <a:t>. 設定</a:t>
            </a:r>
            <a:r>
              <a:rPr lang="zh-TW">
                <a:solidFill>
                  <a:schemeClr val="dk1"/>
                </a:solidFill>
              </a:rPr>
              <a:t>類別轉字串</a:t>
            </a:r>
            <a:r>
              <a:rPr lang="zh-TW">
                <a:solidFill>
                  <a:schemeClr val="dk1"/>
                </a:solidFill>
              </a:rPr>
              <a:t> (1/4)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4" name="Google Shape;904;p9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按下「</a:t>
            </a:r>
            <a:r>
              <a:rPr lang="zh-TW">
                <a:solidFill>
                  <a:srgbClr val="FF0000"/>
                </a:solidFill>
              </a:rPr>
              <a:t>Choose</a:t>
            </a:r>
            <a:r>
              <a:rPr lang="zh-TW"/>
              <a:t>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選擇篩選器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800" u="sng">
                <a:solidFill>
                  <a:schemeClr val="dk1"/>
                </a:solidFill>
              </a:rPr>
              <a:t>.</a:t>
            </a:r>
            <a:r>
              <a:rPr b="1" lang="zh-TW" sz="2800" u="sng">
                <a:solidFill>
                  <a:srgbClr val="FF0000"/>
                </a:solidFill>
              </a:rPr>
              <a:t>NominalToString</a:t>
            </a:r>
            <a:endParaRPr/>
          </a:p>
        </p:txBody>
      </p:sp>
      <p:sp>
        <p:nvSpPr>
          <p:cNvPr id="905" name="Google Shape;905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6" name="Google Shape;906;p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4"/>
          <p:cNvSpPr/>
          <p:nvPr/>
        </p:nvSpPr>
        <p:spPr>
          <a:xfrm>
            <a:off x="533400" y="2531900"/>
            <a:ext cx="8382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8" name="Google Shape;908;p94"/>
          <p:cNvSpPr/>
          <p:nvPr/>
        </p:nvSpPr>
        <p:spPr>
          <a:xfrm>
            <a:off x="1202600" y="17911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909" name="Google Shape;90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894600"/>
            <a:ext cx="2876550" cy="39052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0" name="Google Shape;910;p94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111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</a:t>
            </a:r>
            <a:r>
              <a:rPr lang="zh-TW">
                <a:solidFill>
                  <a:schemeClr val="dk1"/>
                </a:solidFill>
              </a:rPr>
              <a:t>. 設定類別轉字串 (2/4)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9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按下「NominalToString」粗體字，</a:t>
            </a: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920" name="Google Shape;920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1" name="Google Shape;921;p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5"/>
          <p:cNvSpPr/>
          <p:nvPr/>
        </p:nvSpPr>
        <p:spPr>
          <a:xfrm>
            <a:off x="1202600" y="2531900"/>
            <a:ext cx="11526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23" name="Google Shape;923;p95"/>
          <p:cNvSpPr/>
          <p:nvPr/>
        </p:nvSpPr>
        <p:spPr>
          <a:xfrm>
            <a:off x="1969625" y="16752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24" name="Google Shape;924;p95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95"/>
          <p:cNvPicPr preferRelativeResize="0"/>
          <p:nvPr/>
        </p:nvPicPr>
        <p:blipFill rotWithShape="1">
          <a:blip r:embed="rId4">
            <a:alphaModFix/>
          </a:blip>
          <a:srcRect b="40999" l="0" r="44134" t="0"/>
          <a:stretch/>
        </p:blipFill>
        <p:spPr>
          <a:xfrm>
            <a:off x="1628863" y="3564600"/>
            <a:ext cx="2767025" cy="1966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8" name="Google Shape;408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比較 </a:t>
            </a:r>
            <a:r>
              <a:rPr b="0" lang="zh-TW" sz="3200"/>
              <a:t>兩種文本用詞差異</a:t>
            </a:r>
            <a:endParaRPr b="0" sz="3200"/>
          </a:p>
        </p:txBody>
      </p:sp>
      <p:sp>
        <p:nvSpPr>
          <p:cNvPr id="409" name="Google Shape;409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Section</a:t>
            </a:r>
            <a:r>
              <a:rPr lang="zh-TW"/>
              <a:t> 1.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6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設定屬性編號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attributeIndexes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1</a:t>
            </a:r>
            <a:br>
              <a:rPr b="1" lang="zh-TW">
                <a:solidFill>
                  <a:srgbClr val="FF0000"/>
                </a:solidFill>
              </a:rPr>
            </a:br>
            <a:r>
              <a:rPr lang="zh-TW" sz="2000"/>
              <a:t>(=待處理的文本屬性)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OK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3" name="Google Shape;933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H. 設定類別轉字串 (3/4)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934" name="Google Shape;934;p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672950"/>
            <a:ext cx="495300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96"/>
          <p:cNvSpPr/>
          <p:nvPr/>
        </p:nvSpPr>
        <p:spPr>
          <a:xfrm>
            <a:off x="1001300" y="4394750"/>
            <a:ext cx="15918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7" name="Google Shape;937;p96"/>
          <p:cNvSpPr/>
          <p:nvPr/>
        </p:nvSpPr>
        <p:spPr>
          <a:xfrm>
            <a:off x="2094288" y="38416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38" name="Google Shape;938;p96"/>
          <p:cNvSpPr/>
          <p:nvPr/>
        </p:nvSpPr>
        <p:spPr>
          <a:xfrm>
            <a:off x="2882500" y="5584175"/>
            <a:ext cx="1302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39" name="Google Shape;939;p96"/>
          <p:cNvSpPr/>
          <p:nvPr/>
        </p:nvSpPr>
        <p:spPr>
          <a:xfrm>
            <a:off x="3648063" y="49346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7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按下「Add」新增設定好的篩選器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確認篩選器已經在下面的列表</a:t>
            </a:r>
            <a:endParaRPr/>
          </a:p>
        </p:txBody>
      </p:sp>
      <p:sp>
        <p:nvSpPr>
          <p:cNvPr id="946" name="Google Shape;946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7" name="Google Shape;947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H. 設定類別轉字串 (4/4)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948" name="Google Shape;948;p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9" name="Google Shape;94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225" y="27567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7"/>
          <p:cNvSpPr/>
          <p:nvPr/>
        </p:nvSpPr>
        <p:spPr>
          <a:xfrm>
            <a:off x="3648075" y="3008950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1" name="Google Shape;951;p97"/>
          <p:cNvSpPr/>
          <p:nvPr/>
        </p:nvSpPr>
        <p:spPr>
          <a:xfrm>
            <a:off x="3945838" y="22275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52" name="Google Shape;952;p97"/>
          <p:cNvSpPr/>
          <p:nvPr/>
        </p:nvSpPr>
        <p:spPr>
          <a:xfrm>
            <a:off x="1446300" y="326400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3" name="Google Shape;953;p97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0" name="Google Shape;960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熱點分析</a:t>
            </a:r>
            <a:endParaRPr/>
          </a:p>
        </p:txBody>
      </p:sp>
      <p:sp>
        <p:nvSpPr>
          <p:cNvPr id="961" name="Google Shape;961;p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8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3" name="Google Shape;963;p98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4" name="Google Shape;964;p98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5" name="Google Shape;965;p98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FilteredAssociator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6" name="Google Shape;966;p98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67" name="Google Shape;967;p98"/>
          <p:cNvCxnSpPr>
            <a:endCxn id="966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68" name="Google Shape;968;p98"/>
          <p:cNvCxnSpPr>
            <a:stCxn id="966" idx="2"/>
            <a:endCxn id="962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69" name="Google Shape;969;p98"/>
          <p:cNvCxnSpPr>
            <a:stCxn id="966" idx="2"/>
            <a:endCxn id="963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70" name="Google Shape;970;p98"/>
          <p:cNvCxnSpPr>
            <a:endCxn id="964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971" name="Google Shape;971;p98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2" name="Google Shape;972;p98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associator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3" name="Google Shape;973;p98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8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98"/>
          <p:cNvSpPr/>
          <p:nvPr/>
        </p:nvSpPr>
        <p:spPr>
          <a:xfrm>
            <a:off x="3000775" y="4828788"/>
            <a:ext cx="28050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500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3" name="Google Shape;983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</a:t>
            </a:r>
            <a:r>
              <a:rPr lang="zh-TW">
                <a:solidFill>
                  <a:schemeClr val="dk1"/>
                </a:solidFill>
              </a:rPr>
              <a:t>. 設定字串</a:t>
            </a:r>
            <a:r>
              <a:rPr lang="zh-TW">
                <a:solidFill>
                  <a:schemeClr val="dk1"/>
                </a:solidFill>
              </a:rPr>
              <a:t>向量化</a:t>
            </a:r>
            <a:r>
              <a:rPr lang="zh-TW">
                <a:solidFill>
                  <a:schemeClr val="dk1"/>
                </a:solidFill>
              </a:rPr>
              <a:t> (1/5)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984" name="Google Shape;984;p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99"/>
          <p:cNvSpPr/>
          <p:nvPr/>
        </p:nvSpPr>
        <p:spPr>
          <a:xfrm>
            <a:off x="533400" y="2531900"/>
            <a:ext cx="8382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6" name="Google Shape;986;p99"/>
          <p:cNvSpPr/>
          <p:nvPr/>
        </p:nvSpPr>
        <p:spPr>
          <a:xfrm>
            <a:off x="1202600" y="17911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87" name="Google Shape;987;p99"/>
          <p:cNvSpPr/>
          <p:nvPr/>
        </p:nvSpPr>
        <p:spPr>
          <a:xfrm flipH="1" rot="2700000">
            <a:off x="1408299" y="28813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3525" y="2763675"/>
            <a:ext cx="2815263" cy="382204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9" name="Google Shape;989;p99"/>
          <p:cNvSpPr txBox="1"/>
          <p:nvPr>
            <p:ph idx="4294967295" type="body"/>
          </p:nvPr>
        </p:nvSpPr>
        <p:spPr>
          <a:xfrm>
            <a:off x="5062275" y="1791150"/>
            <a:ext cx="3662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按下「</a:t>
            </a:r>
            <a:r>
              <a:rPr lang="zh-TW">
                <a:solidFill>
                  <a:srgbClr val="FF0000"/>
                </a:solidFill>
              </a:rPr>
              <a:t>Choose</a:t>
            </a:r>
            <a:r>
              <a:rPr lang="zh-TW"/>
              <a:t>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選擇篩選器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800" u="sng">
                <a:solidFill>
                  <a:schemeClr val="dk1"/>
                </a:solidFill>
              </a:rPr>
              <a:t>.</a:t>
            </a:r>
            <a:r>
              <a:rPr b="1" lang="zh-TW" sz="2800" u="sng">
                <a:solidFill>
                  <a:srgbClr val="FF0000"/>
                </a:solidFill>
              </a:rPr>
              <a:t>StringTo</a:t>
            </a:r>
            <a:br>
              <a:rPr b="1" lang="zh-TW" sz="2800" u="sng">
                <a:solidFill>
                  <a:srgbClr val="FF0000"/>
                </a:solidFill>
              </a:rPr>
            </a:br>
            <a:r>
              <a:rPr b="1" lang="zh-TW" sz="2800" u="sng">
                <a:solidFill>
                  <a:srgbClr val="FF0000"/>
                </a:solidFill>
              </a:rPr>
              <a:t>WordVector</a:t>
            </a:r>
            <a:endParaRPr b="1" sz="28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500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0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I. 設定字串向量化 (2/5)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998" name="Google Shape;998;p100"/>
          <p:cNvSpPr txBox="1"/>
          <p:nvPr>
            <p:ph idx="2" type="body"/>
          </p:nvPr>
        </p:nvSpPr>
        <p:spPr>
          <a:xfrm>
            <a:off x="5441275" y="1791150"/>
            <a:ext cx="3283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按下「</a:t>
            </a:r>
            <a:r>
              <a:rPr lang="zh-TW"/>
              <a:t>StringToWordVector</a:t>
            </a:r>
            <a:r>
              <a:rPr lang="zh-TW"/>
              <a:t>」粗體字，</a:t>
            </a: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999" name="Google Shape;999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0" name="Google Shape;1000;p1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100"/>
          <p:cNvSpPr/>
          <p:nvPr/>
        </p:nvSpPr>
        <p:spPr>
          <a:xfrm>
            <a:off x="1202600" y="2531900"/>
            <a:ext cx="11526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2" name="Google Shape;1002;p100"/>
          <p:cNvSpPr/>
          <p:nvPr/>
        </p:nvSpPr>
        <p:spPr>
          <a:xfrm>
            <a:off x="1969625" y="16752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03" name="Google Shape;1003;p100"/>
          <p:cNvSpPr/>
          <p:nvPr/>
        </p:nvSpPr>
        <p:spPr>
          <a:xfrm flipH="1" rot="4499649">
            <a:off x="1669877" y="3001804"/>
            <a:ext cx="550368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100"/>
          <p:cNvPicPr preferRelativeResize="0"/>
          <p:nvPr/>
        </p:nvPicPr>
        <p:blipFill rotWithShape="1">
          <a:blip r:embed="rId4">
            <a:alphaModFix/>
          </a:blip>
          <a:srcRect b="58592" l="0" r="0" t="0"/>
          <a:stretch/>
        </p:blipFill>
        <p:spPr>
          <a:xfrm>
            <a:off x="1202600" y="3633925"/>
            <a:ext cx="3984650" cy="28396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01"/>
          <p:cNvSpPr txBox="1"/>
          <p:nvPr>
            <p:ph idx="1" type="body"/>
          </p:nvPr>
        </p:nvSpPr>
        <p:spPr>
          <a:xfrm>
            <a:off x="4148350" y="1783075"/>
            <a:ext cx="4519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attributeNamePrefix</a:t>
            </a:r>
            <a:br>
              <a:rPr lang="zh-TW"/>
            </a:br>
            <a:r>
              <a:rPr lang="zh-TW"/>
              <a:t>設為「</a:t>
            </a:r>
            <a:r>
              <a:rPr lang="zh-TW">
                <a:solidFill>
                  <a:srgbClr val="FF0000"/>
                </a:solidFill>
              </a:rPr>
              <a:t>_</a:t>
            </a:r>
            <a:r>
              <a:rPr lang="zh-TW"/>
              <a:t>」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按下「OK」離開</a:t>
            </a:r>
            <a:endParaRPr/>
          </a:p>
        </p:txBody>
      </p:sp>
      <p:sp>
        <p:nvSpPr>
          <p:cNvPr id="1011" name="Google Shape;1011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2" name="Google Shape;1012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I. 設定字串向量化 (3/5)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013" name="Google Shape;1013;p1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4" name="Google Shape;1014;p101"/>
          <p:cNvPicPr preferRelativeResize="0"/>
          <p:nvPr/>
        </p:nvPicPr>
        <p:blipFill rotWithShape="1">
          <a:blip r:embed="rId3">
            <a:alphaModFix/>
          </a:blip>
          <a:srcRect b="626" l="0" r="0" t="0"/>
          <a:stretch/>
        </p:blipFill>
        <p:spPr>
          <a:xfrm>
            <a:off x="539750" y="1279775"/>
            <a:ext cx="3126551" cy="5347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5" name="Google Shape;1015;p101"/>
          <p:cNvSpPr/>
          <p:nvPr/>
        </p:nvSpPr>
        <p:spPr>
          <a:xfrm>
            <a:off x="921925" y="2895000"/>
            <a:ext cx="27444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16" name="Google Shape;1016;p101"/>
          <p:cNvSpPr/>
          <p:nvPr/>
        </p:nvSpPr>
        <p:spPr>
          <a:xfrm>
            <a:off x="2030050" y="6293100"/>
            <a:ext cx="9303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17" name="Google Shape;1017;p101"/>
          <p:cNvSpPr/>
          <p:nvPr/>
        </p:nvSpPr>
        <p:spPr>
          <a:xfrm>
            <a:off x="1801813" y="230040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18" name="Google Shape;1018;p101"/>
          <p:cNvSpPr/>
          <p:nvPr/>
        </p:nvSpPr>
        <p:spPr>
          <a:xfrm>
            <a:off x="2702088" y="569850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Google Shape;102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225" y="275675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102"/>
          <p:cNvSpPr txBox="1"/>
          <p:nvPr>
            <p:ph idx="1" type="body"/>
          </p:nvPr>
        </p:nvSpPr>
        <p:spPr>
          <a:xfrm>
            <a:off x="5582850" y="1783075"/>
            <a:ext cx="308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按下「Add」新增設定好的篩選器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確認篩選器已經在下面的列表</a:t>
            </a:r>
            <a:endParaRPr/>
          </a:p>
        </p:txBody>
      </p:sp>
      <p:sp>
        <p:nvSpPr>
          <p:cNvPr id="1026" name="Google Shape;1026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7" name="Google Shape;1027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I. 設定字串向量化 (4/5)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028" name="Google Shape;1028;p1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02"/>
          <p:cNvSpPr/>
          <p:nvPr/>
        </p:nvSpPr>
        <p:spPr>
          <a:xfrm>
            <a:off x="3648075" y="3008950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30" name="Google Shape;1030;p102"/>
          <p:cNvSpPr/>
          <p:nvPr/>
        </p:nvSpPr>
        <p:spPr>
          <a:xfrm>
            <a:off x="3945838" y="22275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31" name="Google Shape;1031;p102"/>
          <p:cNvSpPr/>
          <p:nvPr/>
        </p:nvSpPr>
        <p:spPr>
          <a:xfrm>
            <a:off x="1446300" y="326400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32" name="Google Shape;1032;p102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850" y="2822180"/>
            <a:ext cx="2293711" cy="1922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03"/>
          <p:cNvSpPr txBox="1"/>
          <p:nvPr>
            <p:ph idx="1" type="body"/>
          </p:nvPr>
        </p:nvSpPr>
        <p:spPr>
          <a:xfrm>
            <a:off x="4839625" y="1783075"/>
            <a:ext cx="3828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選擇「StirngToWordVector」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按下「Down」，把該</a:t>
            </a:r>
            <a:r>
              <a:rPr lang="zh-TW">
                <a:solidFill>
                  <a:schemeClr val="dk1"/>
                </a:solidFill>
              </a:rPr>
              <a:t>篩選器往下移動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要好好確認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篩選器的順序喔！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0" name="Google Shape;1040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1" name="Google Shape;1041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I. 設定字串向量化 (5/5)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042" name="Google Shape;1042;p1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03"/>
          <p:cNvSpPr/>
          <p:nvPr/>
        </p:nvSpPr>
        <p:spPr>
          <a:xfrm>
            <a:off x="3512725" y="4356200"/>
            <a:ext cx="602400" cy="38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4" name="Google Shape;1044;p103"/>
          <p:cNvSpPr/>
          <p:nvPr/>
        </p:nvSpPr>
        <p:spPr>
          <a:xfrm>
            <a:off x="3747313" y="362625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45" name="Google Shape;1045;p103"/>
          <p:cNvSpPr/>
          <p:nvPr/>
        </p:nvSpPr>
        <p:spPr>
          <a:xfrm>
            <a:off x="1689925" y="3338950"/>
            <a:ext cx="15675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6" name="Google Shape;1046;p103"/>
          <p:cNvSpPr/>
          <p:nvPr/>
        </p:nvSpPr>
        <p:spPr>
          <a:xfrm>
            <a:off x="1446288" y="3761605"/>
            <a:ext cx="602400" cy="594600"/>
          </a:xfrm>
          <a:prstGeom prst="wedgeEllipseCallout">
            <a:avLst>
              <a:gd fmla="val 33472" name="adj1"/>
              <a:gd fmla="val -679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467676"/>
            <a:ext cx="2590800" cy="21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04"/>
          <p:cNvSpPr txBox="1"/>
          <p:nvPr>
            <p:ph idx="1" type="body"/>
          </p:nvPr>
        </p:nvSpPr>
        <p:spPr>
          <a:xfrm>
            <a:off x="5387150" y="1783075"/>
            <a:ext cx="3280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關閉視窗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按下「OK」，回到FilteredAssociator進階設定</a:t>
            </a:r>
            <a:endParaRPr/>
          </a:p>
        </p:txBody>
      </p:sp>
      <p:sp>
        <p:nvSpPr>
          <p:cNvPr id="1054" name="Google Shape;1054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5" name="Google Shape;1055;p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Weka前處理：文字向量化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J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回到過濾器演算法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056" name="Google Shape;1056;p10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4"/>
          <p:cNvSpPr/>
          <p:nvPr/>
        </p:nvSpPr>
        <p:spPr>
          <a:xfrm>
            <a:off x="2518950" y="2456625"/>
            <a:ext cx="5481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8" name="Google Shape;1058;p104"/>
          <p:cNvSpPr/>
          <p:nvPr/>
        </p:nvSpPr>
        <p:spPr>
          <a:xfrm>
            <a:off x="2762738" y="17830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1059" name="Google Shape;105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025" y="3830025"/>
            <a:ext cx="3618176" cy="2379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0" name="Google Shape;1060;p104"/>
          <p:cNvSpPr/>
          <p:nvPr/>
        </p:nvSpPr>
        <p:spPr>
          <a:xfrm>
            <a:off x="3276950" y="5879675"/>
            <a:ext cx="10092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1" name="Google Shape;1061;p104"/>
          <p:cNvSpPr/>
          <p:nvPr/>
        </p:nvSpPr>
        <p:spPr>
          <a:xfrm>
            <a:off x="3818738" y="5058655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62" name="Google Shape;1062;p104"/>
          <p:cNvSpPr/>
          <p:nvPr/>
        </p:nvSpPr>
        <p:spPr>
          <a:xfrm flipH="1" rot="4500494">
            <a:off x="2706172" y="3045873"/>
            <a:ext cx="715555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9" name="Google Shape;1069;p10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文本探勘之比較</a:t>
            </a:r>
            <a:endParaRPr/>
          </a:p>
        </p:txBody>
      </p:sp>
      <p:sp>
        <p:nvSpPr>
          <p:cNvPr id="1070" name="Google Shape;1070;p105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Jieba-JS：斷詞處理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Weka前處理：文字向量化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Weka熱點分析</a:t>
            </a:r>
            <a:endParaRPr/>
          </a:p>
        </p:txBody>
      </p:sp>
      <p:sp>
        <p:nvSpPr>
          <p:cNvPr id="1071" name="Google Shape;1071;p105"/>
          <p:cNvSpPr/>
          <p:nvPr/>
        </p:nvSpPr>
        <p:spPr>
          <a:xfrm>
            <a:off x="3905800" y="3244025"/>
            <a:ext cx="2828700" cy="66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2" name="Google Shape;1072;p105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6" name="Google Shape;416;p61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機器人懂人類的心嗎？</a:t>
            </a:r>
            <a:endParaRPr/>
          </a:p>
        </p:txBody>
      </p:sp>
      <p:sp>
        <p:nvSpPr>
          <p:cNvPr id="417" name="Google Shape;417;p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https://pixabay.com/zh/illustrations/robot-heart-artificial-futuristic-4291692/</a:t>
            </a:r>
            <a:endParaRPr/>
          </a:p>
        </p:txBody>
      </p:sp>
      <p:pic>
        <p:nvPicPr>
          <p:cNvPr id="418" name="Google Shape;41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425" y="2014975"/>
            <a:ext cx="2197150" cy="21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9" name="Google Shape;1079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 ⇨ 熱點分析</a:t>
            </a:r>
            <a:endParaRPr/>
          </a:p>
        </p:txBody>
      </p:sp>
      <p:sp>
        <p:nvSpPr>
          <p:cNvPr id="1080" name="Google Shape;1080;p10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6"/>
          <p:cNvSpPr/>
          <p:nvPr/>
        </p:nvSpPr>
        <p:spPr>
          <a:xfrm>
            <a:off x="304800" y="4899832"/>
            <a:ext cx="2484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NominalToString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類別轉字串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2" name="Google Shape;1082;p106"/>
          <p:cNvSpPr/>
          <p:nvPr/>
        </p:nvSpPr>
        <p:spPr>
          <a:xfrm>
            <a:off x="3248397" y="4899832"/>
            <a:ext cx="2190000" cy="119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</a:t>
            </a:r>
            <a:endParaRPr sz="2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WordVector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字串向量化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3" name="Google Shape;1083;p106"/>
          <p:cNvSpPr/>
          <p:nvPr/>
        </p:nvSpPr>
        <p:spPr>
          <a:xfrm>
            <a:off x="5657050" y="4899832"/>
            <a:ext cx="1989900" cy="1191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4" name="Google Shape;1084;p106"/>
          <p:cNvSpPr/>
          <p:nvPr/>
        </p:nvSpPr>
        <p:spPr>
          <a:xfrm>
            <a:off x="2284525" y="1896225"/>
            <a:ext cx="4728000" cy="11916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FilteredAssociator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過濾器演算法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5" name="Google Shape;1085;p106"/>
          <p:cNvSpPr/>
          <p:nvPr/>
        </p:nvSpPr>
        <p:spPr>
          <a:xfrm>
            <a:off x="1534800" y="3570826"/>
            <a:ext cx="2484000" cy="946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MultiFilter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多重過濾器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86" name="Google Shape;1086;p106"/>
          <p:cNvCxnSpPr>
            <a:endCxn id="1085" idx="0"/>
          </p:cNvCxnSpPr>
          <p:nvPr/>
        </p:nvCxnSpPr>
        <p:spPr>
          <a:xfrm>
            <a:off x="2776800" y="3097126"/>
            <a:ext cx="0" cy="473700"/>
          </a:xfrm>
          <a:prstGeom prst="straightConnector1">
            <a:avLst/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087" name="Google Shape;1087;p106"/>
          <p:cNvCxnSpPr>
            <a:stCxn id="1085" idx="2"/>
            <a:endCxn id="1081" idx="0"/>
          </p:cNvCxnSpPr>
          <p:nvPr/>
        </p:nvCxnSpPr>
        <p:spPr>
          <a:xfrm rot="5400000">
            <a:off x="1970700" y="4093726"/>
            <a:ext cx="382200" cy="12300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088" name="Google Shape;1088;p106"/>
          <p:cNvCxnSpPr>
            <a:stCxn id="1085" idx="2"/>
            <a:endCxn id="1082" idx="0"/>
          </p:cNvCxnSpPr>
          <p:nvPr/>
        </p:nvCxnSpPr>
        <p:spPr>
          <a:xfrm flipH="1" rot="-5400000">
            <a:off x="3369000" y="3925426"/>
            <a:ext cx="382200" cy="1566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7964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089" name="Google Shape;1089;p106"/>
          <p:cNvCxnSpPr>
            <a:endCxn id="1083" idx="0"/>
          </p:cNvCxnSpPr>
          <p:nvPr/>
        </p:nvCxnSpPr>
        <p:spPr>
          <a:xfrm>
            <a:off x="6652000" y="3097132"/>
            <a:ext cx="0" cy="180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090" name="Google Shape;1090;p106"/>
          <p:cNvSpPr txBox="1"/>
          <p:nvPr/>
        </p:nvSpPr>
        <p:spPr>
          <a:xfrm>
            <a:off x="476250" y="2765175"/>
            <a:ext cx="168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filter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過濾器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106"/>
          <p:cNvSpPr txBox="1"/>
          <p:nvPr/>
        </p:nvSpPr>
        <p:spPr>
          <a:xfrm>
            <a:off x="7100250" y="2956275"/>
            <a:ext cx="174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associator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關聯規則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2" name="Google Shape;1092;p106"/>
          <p:cNvSpPr/>
          <p:nvPr/>
        </p:nvSpPr>
        <p:spPr>
          <a:xfrm flipH="1">
            <a:off x="2727300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06"/>
          <p:cNvSpPr/>
          <p:nvPr/>
        </p:nvSpPr>
        <p:spPr>
          <a:xfrm flipH="1">
            <a:off x="5284675" y="5233275"/>
            <a:ext cx="521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06"/>
          <p:cNvSpPr/>
          <p:nvPr/>
        </p:nvSpPr>
        <p:spPr>
          <a:xfrm>
            <a:off x="5438400" y="4828800"/>
            <a:ext cx="2412300" cy="1415400"/>
          </a:xfrm>
          <a:prstGeom prst="roundRect">
            <a:avLst>
              <a:gd fmla="val 5792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7"/>
          <p:cNvSpPr txBox="1"/>
          <p:nvPr>
            <p:ph idx="1" type="body"/>
          </p:nvPr>
        </p:nvSpPr>
        <p:spPr>
          <a:xfrm>
            <a:off x="57852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Weka</a:t>
            </a:r>
            <a:r>
              <a:rPr b="0" lang="zh-TW" sz="2400">
                <a:solidFill>
                  <a:schemeClr val="dk1"/>
                </a:solidFill>
              </a:rPr>
              <a:t>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選擇關聯規則演算法：熱點分析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2" name="Google Shape;1102;p107"/>
          <p:cNvSpPr txBox="1"/>
          <p:nvPr>
            <p:ph idx="2" type="body"/>
          </p:nvPr>
        </p:nvSpPr>
        <p:spPr>
          <a:xfrm>
            <a:off x="5161575" y="1791150"/>
            <a:ext cx="356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按下associator的「Choose」按鈕，選擇篩選器：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weka.associations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HotSpot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>
                <a:solidFill>
                  <a:schemeClr val="dk1"/>
                </a:solidFill>
              </a:rPr>
              <a:t>(</a:t>
            </a:r>
            <a:r>
              <a:rPr lang="zh-TW">
                <a:solidFill>
                  <a:schemeClr val="dk1"/>
                </a:solidFill>
              </a:rPr>
              <a:t>熱點分析</a:t>
            </a:r>
            <a:r>
              <a:rPr lang="zh-TW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103" name="Google Shape;1103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4" name="Google Shape;1104;p10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107"/>
          <p:cNvGrpSpPr/>
          <p:nvPr/>
        </p:nvGrpSpPr>
        <p:grpSpPr>
          <a:xfrm>
            <a:off x="476252" y="2571802"/>
            <a:ext cx="4685328" cy="3150479"/>
            <a:chOff x="476250" y="1851375"/>
            <a:chExt cx="5524500" cy="3714750"/>
          </a:xfrm>
        </p:grpSpPr>
        <p:pic>
          <p:nvPicPr>
            <p:cNvPr id="1106" name="Google Shape;1106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50" y="1851375"/>
              <a:ext cx="5524500" cy="371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p107"/>
            <p:cNvSpPr/>
            <p:nvPr/>
          </p:nvSpPr>
          <p:spPr>
            <a:xfrm>
              <a:off x="1170211" y="3492305"/>
              <a:ext cx="2195700" cy="4329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108" name="Google Shape;1108;p107"/>
          <p:cNvSpPr/>
          <p:nvPr/>
        </p:nvSpPr>
        <p:spPr>
          <a:xfrm>
            <a:off x="2863875" y="31317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8"/>
          <p:cNvSpPr txBox="1"/>
          <p:nvPr>
            <p:ph idx="1" type="body"/>
          </p:nvPr>
        </p:nvSpPr>
        <p:spPr>
          <a:xfrm>
            <a:off x="57852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Weka熱點分析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</a:t>
            </a:r>
            <a:r>
              <a:rPr lang="zh-TW">
                <a:solidFill>
                  <a:schemeClr val="dk1"/>
                </a:solidFill>
              </a:rPr>
              <a:t>. 熱點分析</a:t>
            </a:r>
            <a:r>
              <a:rPr lang="zh-TW">
                <a:solidFill>
                  <a:schemeClr val="dk1"/>
                </a:solidFill>
              </a:rPr>
              <a:t>進階設定(1/3)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6" name="Google Shape;1116;p108"/>
          <p:cNvSpPr txBox="1"/>
          <p:nvPr>
            <p:ph idx="2" type="body"/>
          </p:nvPr>
        </p:nvSpPr>
        <p:spPr>
          <a:xfrm>
            <a:off x="5874425" y="1791150"/>
            <a:ext cx="2850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HotSpot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7" name="Google Shape;1117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8" name="Google Shape;1118;p1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9" name="Google Shape;1119;p108"/>
          <p:cNvGrpSpPr/>
          <p:nvPr/>
        </p:nvGrpSpPr>
        <p:grpSpPr>
          <a:xfrm>
            <a:off x="578535" y="2095953"/>
            <a:ext cx="3563192" cy="2395940"/>
            <a:chOff x="610736" y="1545241"/>
            <a:chExt cx="4685328" cy="3150479"/>
          </a:xfrm>
        </p:grpSpPr>
        <p:grpSp>
          <p:nvGrpSpPr>
            <p:cNvPr id="1120" name="Google Shape;1120;p108"/>
            <p:cNvGrpSpPr/>
            <p:nvPr/>
          </p:nvGrpSpPr>
          <p:grpSpPr>
            <a:xfrm>
              <a:off x="610736" y="1545241"/>
              <a:ext cx="4685328" cy="3150479"/>
              <a:chOff x="634821" y="640950"/>
              <a:chExt cx="5524500" cy="3714750"/>
            </a:xfrm>
          </p:grpSpPr>
          <p:pic>
            <p:nvPicPr>
              <p:cNvPr id="1121" name="Google Shape;1121;p10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4821" y="640950"/>
                <a:ext cx="5524500" cy="371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2" name="Google Shape;1122;p108"/>
              <p:cNvSpPr/>
              <p:nvPr/>
            </p:nvSpPr>
            <p:spPr>
              <a:xfrm>
                <a:off x="2714599" y="2243255"/>
                <a:ext cx="791100" cy="432900"/>
              </a:xfrm>
              <a:prstGeom prst="roundRect">
                <a:avLst>
                  <a:gd fmla="val 7780" name="adj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/>
              </a:p>
            </p:txBody>
          </p:sp>
        </p:grpSp>
        <p:sp>
          <p:nvSpPr>
            <p:cNvPr id="1123" name="Google Shape;1123;p108"/>
            <p:cNvSpPr/>
            <p:nvPr/>
          </p:nvSpPr>
          <p:spPr>
            <a:xfrm>
              <a:off x="2863881" y="1966538"/>
              <a:ext cx="869100" cy="8580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1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  <p:pic>
        <p:nvPicPr>
          <p:cNvPr id="1124" name="Google Shape;1124;p108"/>
          <p:cNvPicPr preferRelativeResize="0"/>
          <p:nvPr/>
        </p:nvPicPr>
        <p:blipFill rotWithShape="1">
          <a:blip r:embed="rId4">
            <a:alphaModFix/>
          </a:blip>
          <a:srcRect b="35811" l="0" r="23977" t="0"/>
          <a:stretch/>
        </p:blipFill>
        <p:spPr>
          <a:xfrm>
            <a:off x="3002600" y="3559900"/>
            <a:ext cx="2691350" cy="26744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p108"/>
          <p:cNvSpPr/>
          <p:nvPr/>
        </p:nvSpPr>
        <p:spPr>
          <a:xfrm flipH="1" rot="2700000">
            <a:off x="2453349" y="34344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29400"/>
            <a:ext cx="3969775" cy="467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9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Weka熱點分析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熱點分析進階設定(2/3)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135" name="Google Shape;1135;p109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 sz="2200"/>
              <a:t>請設定以下參數：</a:t>
            </a:r>
            <a:endParaRPr sz="2200"/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maxBranchingFactor: </a:t>
            </a:r>
            <a:r>
              <a:rPr lang="zh-TW" sz="2000" u="sng">
                <a:solidFill>
                  <a:srgbClr val="FF0000"/>
                </a:solidFill>
              </a:rPr>
              <a:t>300</a:t>
            </a:r>
            <a:br>
              <a:rPr lang="zh-TW" sz="2000"/>
            </a:br>
            <a:r>
              <a:rPr lang="zh-TW" sz="2000"/>
              <a:t>決定最後探勘的結果數量</a:t>
            </a:r>
            <a:br>
              <a:rPr lang="zh-TW" sz="2000"/>
            </a:br>
            <a:r>
              <a:rPr lang="zh-TW" sz="2000"/>
              <a:t>因為屬性數量超過300了，所以我們設300</a:t>
            </a:r>
            <a:endParaRPr sz="2000"/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maxRuleLength: </a:t>
            </a:r>
            <a:r>
              <a:rPr lang="zh-TW" sz="2000" u="sng">
                <a:solidFill>
                  <a:srgbClr val="FF0000"/>
                </a:solidFill>
              </a:rPr>
              <a:t>1</a:t>
            </a:r>
            <a:br>
              <a:rPr lang="zh-TW" sz="2000"/>
            </a:br>
            <a:r>
              <a:rPr lang="zh-TW" sz="2000"/>
              <a:t>規則長度最大值，數值越大，前提條件越複雜。</a:t>
            </a:r>
            <a:br>
              <a:rPr lang="zh-TW" sz="2000"/>
            </a:br>
            <a:r>
              <a:rPr lang="zh-TW" sz="2000"/>
              <a:t>設1表示只看1個屬性(一個字)</a:t>
            </a:r>
            <a:endParaRPr sz="2200"/>
          </a:p>
        </p:txBody>
      </p:sp>
      <p:sp>
        <p:nvSpPr>
          <p:cNvPr id="1136" name="Google Shape;1136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7" name="Google Shape;1137;p10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9"/>
          <p:cNvSpPr/>
          <p:nvPr/>
        </p:nvSpPr>
        <p:spPr>
          <a:xfrm>
            <a:off x="533400" y="3369050"/>
            <a:ext cx="1811400" cy="62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39" name="Google Shape;1139;p109"/>
          <p:cNvSpPr/>
          <p:nvPr/>
        </p:nvSpPr>
        <p:spPr>
          <a:xfrm>
            <a:off x="2241900" y="26869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29400"/>
            <a:ext cx="3969775" cy="4672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10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Weka熱點分析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熱點分析進階設定(3/3)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149" name="Google Shape;1149;p110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/>
              <a:t>請設定以下參數：</a:t>
            </a:r>
            <a:endParaRPr sz="2200"/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outputRules: </a:t>
            </a:r>
            <a:r>
              <a:rPr lang="zh-TW" sz="2000" u="sng">
                <a:solidFill>
                  <a:srgbClr val="FF0000"/>
                </a:solidFill>
              </a:rPr>
              <a:t>True</a:t>
            </a:r>
            <a:br>
              <a:rPr lang="zh-TW" sz="2000"/>
            </a:br>
            <a:r>
              <a:rPr lang="zh-TW" sz="2000"/>
              <a:t>以關聯規則輸出結果</a:t>
            </a:r>
            <a:endParaRPr sz="2000"/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support: 0.001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/>
              <a:t>篩選門檻</a:t>
            </a:r>
            <a:endParaRPr sz="2000">
              <a:solidFill>
                <a:srgbClr val="FF0000"/>
              </a:solidFill>
            </a:endParaRPr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target: rate_class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/>
              <a:t>目標屬性</a:t>
            </a:r>
            <a:r>
              <a:rPr lang="zh-TW" sz="2000"/>
              <a:t>名稱</a:t>
            </a:r>
            <a:r>
              <a:rPr lang="zh-TW" sz="2000"/>
              <a:t>(rate_class)</a:t>
            </a:r>
            <a:endParaRPr sz="2000"/>
          </a:p>
          <a:p>
            <a:pPr indent="-355600" lvl="1" marL="4500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targetIndex: first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/>
              <a:t>目標值的索引</a:t>
            </a:r>
            <a:br>
              <a:rPr lang="zh-TW" sz="2000"/>
            </a:br>
            <a:r>
              <a:rPr lang="zh-TW" sz="2000"/>
              <a:t>(第1個=negative)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1000"/>
              </a:spcAft>
              <a:buSzPts val="2200"/>
              <a:buAutoNum type="arabicPeriod" startAt="3"/>
            </a:pPr>
            <a:r>
              <a:rPr lang="zh-TW" sz="2200">
                <a:solidFill>
                  <a:schemeClr val="dk1"/>
                </a:solidFill>
              </a:rPr>
              <a:t>按「OK」離開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0" name="Google Shape;1150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1" name="Google Shape;1151;p1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10"/>
          <p:cNvSpPr/>
          <p:nvPr/>
        </p:nvSpPr>
        <p:spPr>
          <a:xfrm>
            <a:off x="713875" y="4474977"/>
            <a:ext cx="1811400" cy="1243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3" name="Google Shape;1153;p110"/>
          <p:cNvSpPr/>
          <p:nvPr/>
        </p:nvSpPr>
        <p:spPr>
          <a:xfrm>
            <a:off x="2047725" y="37011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54" name="Google Shape;1154;p110"/>
          <p:cNvSpPr/>
          <p:nvPr/>
        </p:nvSpPr>
        <p:spPr>
          <a:xfrm>
            <a:off x="2476125" y="6027263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5" name="Google Shape;1155;p110"/>
          <p:cNvSpPr/>
          <p:nvPr/>
        </p:nvSpPr>
        <p:spPr>
          <a:xfrm>
            <a:off x="3390225" y="524701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11"/>
          <p:cNvSpPr txBox="1"/>
          <p:nvPr>
            <p:ph idx="1" type="body"/>
          </p:nvPr>
        </p:nvSpPr>
        <p:spPr>
          <a:xfrm>
            <a:off x="57852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Weka熱點分析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>
                <a:solidFill>
                  <a:schemeClr val="dk1"/>
                </a:solidFill>
              </a:rPr>
              <a:t>C</a:t>
            </a:r>
            <a:r>
              <a:rPr lang="zh-TW" sz="3900">
                <a:solidFill>
                  <a:schemeClr val="dk1"/>
                </a:solidFill>
              </a:rPr>
              <a:t>. </a:t>
            </a:r>
            <a:r>
              <a:rPr lang="zh-TW" sz="3900">
                <a:solidFill>
                  <a:schemeClr val="dk1"/>
                </a:solidFill>
              </a:rPr>
              <a:t>關閉FilteredAssociator進階設定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1163" name="Google Shape;1163;p111"/>
          <p:cNvSpPr txBox="1"/>
          <p:nvPr>
            <p:ph idx="2" type="body"/>
          </p:nvPr>
        </p:nvSpPr>
        <p:spPr>
          <a:xfrm>
            <a:off x="5161575" y="1791150"/>
            <a:ext cx="356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按下「OK」，離開FilteredAssociator進階設定</a:t>
            </a:r>
            <a:endParaRPr/>
          </a:p>
        </p:txBody>
      </p:sp>
      <p:sp>
        <p:nvSpPr>
          <p:cNvPr id="1164" name="Google Shape;1164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5" name="Google Shape;1165;p1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6" name="Google Shape;1166;p111"/>
          <p:cNvGrpSpPr/>
          <p:nvPr/>
        </p:nvGrpSpPr>
        <p:grpSpPr>
          <a:xfrm>
            <a:off x="476252" y="2571802"/>
            <a:ext cx="4685328" cy="3150479"/>
            <a:chOff x="476250" y="1851375"/>
            <a:chExt cx="5524500" cy="3714750"/>
          </a:xfrm>
        </p:grpSpPr>
        <p:pic>
          <p:nvPicPr>
            <p:cNvPr id="1167" name="Google Shape;1167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6250" y="1851375"/>
              <a:ext cx="5524500" cy="371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8" name="Google Shape;1168;p111"/>
            <p:cNvSpPr/>
            <p:nvPr/>
          </p:nvSpPr>
          <p:spPr>
            <a:xfrm>
              <a:off x="3127939" y="5077643"/>
              <a:ext cx="1482900" cy="4329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169" name="Google Shape;1169;p111"/>
          <p:cNvSpPr/>
          <p:nvPr/>
        </p:nvSpPr>
        <p:spPr>
          <a:xfrm>
            <a:off x="3892575" y="44040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7" y="2409597"/>
            <a:ext cx="4019400" cy="3035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3. 熱點分析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</a:t>
            </a:r>
            <a:r>
              <a:rPr lang="zh-TW">
                <a:solidFill>
                  <a:schemeClr val="dk1"/>
                </a:solidFill>
              </a:rPr>
              <a:t>. 執行探勘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112"/>
          <p:cNvSpPr txBox="1"/>
          <p:nvPr>
            <p:ph idx="2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9" name="Google Shape;1179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0" name="Google Shape;1180;p11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2"/>
          <p:cNvSpPr/>
          <p:nvPr/>
        </p:nvSpPr>
        <p:spPr>
          <a:xfrm>
            <a:off x="580325" y="3428200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2" name="Google Shape;1182;p112"/>
          <p:cNvSpPr/>
          <p:nvPr/>
        </p:nvSpPr>
        <p:spPr>
          <a:xfrm>
            <a:off x="580325" y="4183900"/>
            <a:ext cx="761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3" name="Google Shape;1183;p112"/>
          <p:cNvSpPr/>
          <p:nvPr/>
        </p:nvSpPr>
        <p:spPr>
          <a:xfrm>
            <a:off x="1438650" y="3368650"/>
            <a:ext cx="3074400" cy="1613400"/>
          </a:xfrm>
          <a:prstGeom prst="roundRect">
            <a:avLst>
              <a:gd fmla="val 460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4" name="Google Shape;1184;p112"/>
          <p:cNvSpPr/>
          <p:nvPr/>
        </p:nvSpPr>
        <p:spPr>
          <a:xfrm>
            <a:off x="1012325" y="27572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85" name="Google Shape;1185;p112"/>
          <p:cNvSpPr/>
          <p:nvPr/>
        </p:nvSpPr>
        <p:spPr>
          <a:xfrm>
            <a:off x="739325" y="4695867"/>
            <a:ext cx="602400" cy="594600"/>
          </a:xfrm>
          <a:prstGeom prst="wedgeEllipseCallout">
            <a:avLst>
              <a:gd fmla="val -24780" name="adj1"/>
              <a:gd fmla="val -972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86" name="Google Shape;1186;p112"/>
          <p:cNvSpPr/>
          <p:nvPr/>
        </p:nvSpPr>
        <p:spPr>
          <a:xfrm>
            <a:off x="3065975" y="2630517"/>
            <a:ext cx="602400" cy="594600"/>
          </a:xfrm>
          <a:prstGeom prst="wedgeEllipseCallout">
            <a:avLst>
              <a:gd fmla="val -54370" name="adj1"/>
              <a:gd fmla="val 778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3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4" name="Google Shape;1194;p1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文本探勘之比較</a:t>
            </a:r>
            <a:endParaRPr sz="3200"/>
          </a:p>
        </p:txBody>
      </p:sp>
      <p:sp>
        <p:nvSpPr>
          <p:cNvPr id="1195" name="Google Shape;1195;p1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上機啦！</a:t>
            </a:r>
            <a:endParaRPr/>
          </a:p>
        </p:txBody>
      </p:sp>
      <p:sp>
        <p:nvSpPr>
          <p:cNvPr id="1196" name="Google Shape;1196;p1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7" name="Google Shape;119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235" y="2427297"/>
            <a:ext cx="4019400" cy="303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想一想</a:t>
            </a:r>
            <a:endParaRPr/>
          </a:p>
        </p:txBody>
      </p:sp>
      <p:sp>
        <p:nvSpPr>
          <p:cNvPr id="1204" name="Google Shape;1204;p114"/>
          <p:cNvSpPr txBox="1"/>
          <p:nvPr>
            <p:ph idx="1" type="body"/>
          </p:nvPr>
        </p:nvSpPr>
        <p:spPr>
          <a:xfrm>
            <a:off x="3737375" y="1783075"/>
            <a:ext cx="4930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熱點分析找出了什麼結果？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要怎麼用探勘其他結果？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斷詞處理跟文字向量化做了什麼？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如何修改斷詞處理跟文字向量化的設定？</a:t>
            </a:r>
            <a:endParaRPr/>
          </a:p>
        </p:txBody>
      </p:sp>
      <p:sp>
        <p:nvSpPr>
          <p:cNvPr id="1205" name="Google Shape;1205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6" name="Google Shape;1206;p114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3" name="Google Shape;1213;p11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熱點分析結果</a:t>
            </a:r>
            <a:endParaRPr b="0" sz="3200"/>
          </a:p>
        </p:txBody>
      </p:sp>
      <p:sp>
        <p:nvSpPr>
          <p:cNvPr id="1214" name="Google Shape;1214;p11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熱點分析找出了什麼結果？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/>
          <p:nvPr/>
        </p:nvSpPr>
        <p:spPr>
          <a:xfrm rot="-1799730">
            <a:off x="5582415" y="2124394"/>
            <a:ext cx="578479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6" name="Google Shape;426;p6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https://pixabay.com/zh/vectors/counselling-advice-therapist-3630323/</a:t>
            </a:r>
            <a:endParaRPr/>
          </a:p>
        </p:txBody>
      </p:sp>
      <p:sp>
        <p:nvSpPr>
          <p:cNvPr id="427" name="Google Shape;427;p62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425" y="2014975"/>
            <a:ext cx="2197150" cy="21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2"/>
          <p:cNvPicPr preferRelativeResize="0"/>
          <p:nvPr/>
        </p:nvPicPr>
        <p:blipFill rotWithShape="1">
          <a:blip r:embed="rId4">
            <a:alphaModFix/>
          </a:blip>
          <a:srcRect b="0" l="0" r="50181" t="0"/>
          <a:stretch/>
        </p:blipFill>
        <p:spPr>
          <a:xfrm>
            <a:off x="476250" y="2014975"/>
            <a:ext cx="2056301" cy="21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 rotWithShape="1">
          <a:blip r:embed="rId4">
            <a:alphaModFix/>
          </a:blip>
          <a:srcRect b="0" l="52082" r="0" t="0"/>
          <a:stretch/>
        </p:blipFill>
        <p:spPr>
          <a:xfrm>
            <a:off x="6689875" y="2014975"/>
            <a:ext cx="1977876" cy="2197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1741400" y="1531325"/>
            <a:ext cx="1146900" cy="1132200"/>
          </a:xfrm>
          <a:prstGeom prst="wedgeEllipseCallout">
            <a:avLst>
              <a:gd fmla="val -45209" name="adj1"/>
              <a:gd fmla="val 49221" name="adj2"/>
            </a:avLst>
          </a:prstGeom>
          <a:solidFill>
            <a:srgbClr val="FFFFFF"/>
          </a:solidFill>
          <a:ln cap="flat" cmpd="sng" w="3810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32" name="Google Shape;432;p62"/>
          <p:cNvSpPr/>
          <p:nvPr/>
        </p:nvSpPr>
        <p:spPr>
          <a:xfrm>
            <a:off x="5997775" y="1531325"/>
            <a:ext cx="1146900" cy="1132200"/>
          </a:xfrm>
          <a:prstGeom prst="wedgeEllipseCallout">
            <a:avLst>
              <a:gd fmla="val 62811" name="adj1"/>
              <a:gd fmla="val 35934" name="adj2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687" y="1547886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313" y="1547875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2"/>
          <p:cNvSpPr/>
          <p:nvPr/>
        </p:nvSpPr>
        <p:spPr>
          <a:xfrm>
            <a:off x="2822850" y="4776000"/>
            <a:ext cx="3498300" cy="1243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Sentiment Classification</a:t>
            </a:r>
            <a:endParaRPr b="1"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情緒分類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6" name="Google Shape;436;p62"/>
          <p:cNvSpPr/>
          <p:nvPr/>
        </p:nvSpPr>
        <p:spPr>
          <a:xfrm flipH="1" rot="5400000">
            <a:off x="4282800" y="4354025"/>
            <a:ext cx="578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2"/>
          <p:cNvSpPr/>
          <p:nvPr/>
        </p:nvSpPr>
        <p:spPr>
          <a:xfrm flipH="1" rot="1799730">
            <a:off x="2980815" y="2124394"/>
            <a:ext cx="578479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1" name="Google Shape;1221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熱點分析探勘結果</a:t>
            </a:r>
            <a:endParaRPr/>
          </a:p>
        </p:txBody>
      </p:sp>
      <p:sp>
        <p:nvSpPr>
          <p:cNvPr id="1222" name="Google Shape;1222;p116"/>
          <p:cNvSpPr txBox="1"/>
          <p:nvPr>
            <p:ph idx="3" type="subTitle"/>
          </p:nvPr>
        </p:nvSpPr>
        <p:spPr>
          <a:xfrm>
            <a:off x="920575" y="3546888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6"/>
          <p:cNvSpPr txBox="1"/>
          <p:nvPr>
            <p:ph idx="1" type="body"/>
          </p:nvPr>
        </p:nvSpPr>
        <p:spPr>
          <a:xfrm>
            <a:off x="630250" y="4810300"/>
            <a:ext cx="3868800" cy="16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16"/>
          <p:cNvSpPr txBox="1"/>
          <p:nvPr>
            <p:ph idx="2" type="body"/>
          </p:nvPr>
        </p:nvSpPr>
        <p:spPr>
          <a:xfrm>
            <a:off x="4629153" y="3719401"/>
            <a:ext cx="3887700" cy="27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16"/>
          <p:cNvSpPr txBox="1"/>
          <p:nvPr>
            <p:ph idx="4" type="subTitle"/>
          </p:nvPr>
        </p:nvSpPr>
        <p:spPr>
          <a:xfrm>
            <a:off x="4632600" y="3138600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沒</a:t>
            </a:r>
            <a:r>
              <a:rPr lang="zh-TW"/>
              <a:t>有使用這個詞</a:t>
            </a:r>
            <a:endParaRPr/>
          </a:p>
        </p:txBody>
      </p:sp>
      <p:sp>
        <p:nvSpPr>
          <p:cNvPr id="1226" name="Google Shape;1226;p11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6"/>
          <p:cNvSpPr/>
          <p:nvPr/>
        </p:nvSpPr>
        <p:spPr>
          <a:xfrm>
            <a:off x="209100" y="2925300"/>
            <a:ext cx="8784900" cy="100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[_黑名單 </a:t>
            </a:r>
            <a:r>
              <a:rPr lang="zh-TW" sz="2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&gt;</a:t>
            </a: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0]</a:t>
            </a: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: 6 ==&gt; [rate_class=negative]: 6   &lt;conf:(1)&gt; lift:(3)...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8" name="Google Shape;1228;p116"/>
          <p:cNvSpPr/>
          <p:nvPr/>
        </p:nvSpPr>
        <p:spPr>
          <a:xfrm>
            <a:off x="2571300" y="2184575"/>
            <a:ext cx="3977700" cy="763500"/>
          </a:xfrm>
          <a:prstGeom prst="roundRect">
            <a:avLst>
              <a:gd fmla="val 16667" name="adj"/>
            </a:avLst>
          </a:prstGeom>
          <a:solidFill>
            <a:srgbClr val="08563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有使用這個詞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ok checked green" id="1229" name="Google Shape;12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268" y="2004302"/>
            <a:ext cx="1124026" cy="112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6"/>
          <p:cNvSpPr/>
          <p:nvPr/>
        </p:nvSpPr>
        <p:spPr>
          <a:xfrm>
            <a:off x="209100" y="5199750"/>
            <a:ext cx="8784900" cy="100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[_搞笑 </a:t>
            </a:r>
            <a:r>
              <a:rPr lang="zh-TW" sz="2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&lt;=</a:t>
            </a:r>
            <a:r>
              <a:rPr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0]</a:t>
            </a: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: 2070 ==&gt; [rate_class=negative]: 697 &lt;conf:(0.34)&gt;..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1" name="Google Shape;1231;p116"/>
          <p:cNvSpPr/>
          <p:nvPr/>
        </p:nvSpPr>
        <p:spPr>
          <a:xfrm>
            <a:off x="2571300" y="4459025"/>
            <a:ext cx="3977700" cy="76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沒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有使用這個詞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error bad" id="1232" name="Google Shape;123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72" y="4293994"/>
            <a:ext cx="1124025" cy="112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9" name="Google Shape;1239;p11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給</a:t>
            </a:r>
            <a:r>
              <a:rPr b="0" lang="zh-TW" sz="3200"/>
              <a:t>作者的提示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負面評價 Negative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40" name="Google Shape;1240;p11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</p:txBody>
      </p:sp>
      <p:sp>
        <p:nvSpPr>
          <p:cNvPr id="1241" name="Google Shape;1241;p117"/>
          <p:cNvSpPr/>
          <p:nvPr/>
        </p:nvSpPr>
        <p:spPr>
          <a:xfrm>
            <a:off x="3382475" y="2152250"/>
            <a:ext cx="5285400" cy="1545900"/>
          </a:xfrm>
          <a:prstGeom prst="roundRect">
            <a:avLst>
              <a:gd fmla="val 5578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納粹、失憶、強姦犯、救人、流浪狗、承諾、援交、前女友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2" name="Google Shape;1242;p117"/>
          <p:cNvSpPr/>
          <p:nvPr/>
        </p:nvSpPr>
        <p:spPr>
          <a:xfrm>
            <a:off x="5241575" y="153182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劇情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3" name="Google Shape;1243;p117"/>
          <p:cNvSpPr/>
          <p:nvPr/>
        </p:nvSpPr>
        <p:spPr>
          <a:xfrm>
            <a:off x="3382475" y="4491200"/>
            <a:ext cx="5285400" cy="1545900"/>
          </a:xfrm>
          <a:prstGeom prst="roundRect">
            <a:avLst>
              <a:gd fmla="val 5578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他媽的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、sb、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侮辱、最毒、丟人、活該、狗屎、貓膩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4" name="Google Shape;1244;p117"/>
          <p:cNvSpPr/>
          <p:nvPr/>
        </p:nvSpPr>
        <p:spPr>
          <a:xfrm>
            <a:off x="4256875" y="3870775"/>
            <a:ext cx="3536700" cy="7635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髒話與生氣用詞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5" name="Google Shape;124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362" y="432761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7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3" name="Google Shape;1253;p11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</a:t>
            </a:r>
            <a:r>
              <a:rPr lang="zh-TW"/>
              <a:t>進階設定</a:t>
            </a:r>
            <a:endParaRPr b="0" sz="3200"/>
          </a:p>
        </p:txBody>
      </p:sp>
      <p:sp>
        <p:nvSpPr>
          <p:cNvPr id="1254" name="Google Shape;1254;p11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要怎麼用探勘其他結果？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分析另一個目標值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00">
                <a:solidFill>
                  <a:schemeClr val="dk1"/>
                </a:solidFill>
              </a:rPr>
              <a:t>A. </a:t>
            </a:r>
            <a:r>
              <a:rPr lang="zh-TW" sz="3900">
                <a:solidFill>
                  <a:schemeClr val="dk1"/>
                </a:solidFill>
              </a:rPr>
              <a:t>開啟FilteredAssociator進階設定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1261" name="Google Shape;1261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2" name="Google Shape;1262;p11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9"/>
          <p:cNvSpPr txBox="1"/>
          <p:nvPr>
            <p:ph idx="2" type="body"/>
          </p:nvPr>
        </p:nvSpPr>
        <p:spPr>
          <a:xfrm>
            <a:off x="5288050" y="1791150"/>
            <a:ext cx="3436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FilteredAssociator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grpSp>
        <p:nvGrpSpPr>
          <p:cNvPr id="1265" name="Google Shape;1265;p119"/>
          <p:cNvGrpSpPr/>
          <p:nvPr/>
        </p:nvGrpSpPr>
        <p:grpSpPr>
          <a:xfrm>
            <a:off x="533400" y="1835355"/>
            <a:ext cx="4590200" cy="4194521"/>
            <a:chOff x="533400" y="1454355"/>
            <a:chExt cx="4590200" cy="4194521"/>
          </a:xfrm>
        </p:grpSpPr>
        <p:pic>
          <p:nvPicPr>
            <p:cNvPr id="1266" name="Google Shape;1266;p119"/>
            <p:cNvPicPr preferRelativeResize="0"/>
            <p:nvPr/>
          </p:nvPicPr>
          <p:blipFill rotWithShape="1">
            <a:blip r:embed="rId3">
              <a:alphaModFix/>
            </a:blip>
            <a:srcRect b="28941" l="0" r="14037" t="0"/>
            <a:stretch/>
          </p:blipFill>
          <p:spPr>
            <a:xfrm>
              <a:off x="533400" y="1791150"/>
              <a:ext cx="4590200" cy="2845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7" name="Google Shape;1267;p119"/>
            <p:cNvSpPr/>
            <p:nvPr/>
          </p:nvSpPr>
          <p:spPr>
            <a:xfrm>
              <a:off x="1124250" y="2330475"/>
              <a:ext cx="838200" cy="3504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268" name="Google Shape;1268;p119"/>
            <p:cNvSpPr/>
            <p:nvPr/>
          </p:nvSpPr>
          <p:spPr>
            <a:xfrm flipH="1" rot="2700000">
              <a:off x="1550474" y="2695514"/>
              <a:ext cx="550270" cy="52481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19"/>
            <p:cNvSpPr/>
            <p:nvPr/>
          </p:nvSpPr>
          <p:spPr>
            <a:xfrm>
              <a:off x="1636650" y="1454355"/>
              <a:ext cx="602400" cy="5946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1</a:t>
              </a:r>
              <a:endParaRPr b="1" sz="3200">
                <a:solidFill>
                  <a:srgbClr val="FFFFFF"/>
                </a:solidFill>
              </a:endParaRPr>
            </a:p>
          </p:txBody>
        </p:sp>
        <p:pic>
          <p:nvPicPr>
            <p:cNvPr id="1270" name="Google Shape;127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9325" y="3338025"/>
              <a:ext cx="3436649" cy="231085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分析另一個目標值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</a:t>
            </a:r>
            <a:r>
              <a:rPr lang="zh-TW">
                <a:solidFill>
                  <a:schemeClr val="dk1"/>
                </a:solidFill>
              </a:rPr>
              <a:t>開啟HotSpot進階設定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7" name="Google Shape;1277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8" name="Google Shape;1278;p1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20"/>
          <p:cNvSpPr txBox="1"/>
          <p:nvPr>
            <p:ph idx="1" type="body"/>
          </p:nvPr>
        </p:nvSpPr>
        <p:spPr>
          <a:xfrm>
            <a:off x="57852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20"/>
          <p:cNvSpPr txBox="1"/>
          <p:nvPr>
            <p:ph idx="2" type="body"/>
          </p:nvPr>
        </p:nvSpPr>
        <p:spPr>
          <a:xfrm>
            <a:off x="5874425" y="1791150"/>
            <a:ext cx="2850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HotSpot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81" name="Google Shape;1281;p120"/>
          <p:cNvGrpSpPr/>
          <p:nvPr/>
        </p:nvGrpSpPr>
        <p:grpSpPr>
          <a:xfrm>
            <a:off x="578535" y="2095953"/>
            <a:ext cx="3563192" cy="2395940"/>
            <a:chOff x="610736" y="1545241"/>
            <a:chExt cx="4685328" cy="3150479"/>
          </a:xfrm>
        </p:grpSpPr>
        <p:grpSp>
          <p:nvGrpSpPr>
            <p:cNvPr id="1282" name="Google Shape;1282;p120"/>
            <p:cNvGrpSpPr/>
            <p:nvPr/>
          </p:nvGrpSpPr>
          <p:grpSpPr>
            <a:xfrm>
              <a:off x="610736" y="1545241"/>
              <a:ext cx="4685328" cy="3150479"/>
              <a:chOff x="634821" y="640950"/>
              <a:chExt cx="5524500" cy="3714750"/>
            </a:xfrm>
          </p:grpSpPr>
          <p:pic>
            <p:nvPicPr>
              <p:cNvPr id="1283" name="Google Shape;1283;p1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4821" y="640950"/>
                <a:ext cx="5524500" cy="37147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84" name="Google Shape;1284;p120"/>
              <p:cNvSpPr/>
              <p:nvPr/>
            </p:nvSpPr>
            <p:spPr>
              <a:xfrm>
                <a:off x="2714599" y="2243255"/>
                <a:ext cx="791100" cy="432900"/>
              </a:xfrm>
              <a:prstGeom prst="roundRect">
                <a:avLst>
                  <a:gd fmla="val 7780" name="adj"/>
                </a:avLst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/>
              </a:p>
            </p:txBody>
          </p:sp>
        </p:grpSp>
        <p:sp>
          <p:nvSpPr>
            <p:cNvPr id="1285" name="Google Shape;1285;p120"/>
            <p:cNvSpPr/>
            <p:nvPr/>
          </p:nvSpPr>
          <p:spPr>
            <a:xfrm>
              <a:off x="2863881" y="1966538"/>
              <a:ext cx="869100" cy="8580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2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  <p:pic>
        <p:nvPicPr>
          <p:cNvPr id="1286" name="Google Shape;1286;p120"/>
          <p:cNvPicPr preferRelativeResize="0"/>
          <p:nvPr/>
        </p:nvPicPr>
        <p:blipFill rotWithShape="1">
          <a:blip r:embed="rId4">
            <a:alphaModFix/>
          </a:blip>
          <a:srcRect b="35811" l="0" r="23977" t="0"/>
          <a:stretch/>
        </p:blipFill>
        <p:spPr>
          <a:xfrm>
            <a:off x="3002600" y="3559900"/>
            <a:ext cx="2691350" cy="26744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7" name="Google Shape;1287;p120"/>
          <p:cNvSpPr/>
          <p:nvPr/>
        </p:nvSpPr>
        <p:spPr>
          <a:xfrm flipH="1" rot="2700000">
            <a:off x="2453349" y="34344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50" y="1801561"/>
            <a:ext cx="3969775" cy="467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21"/>
          <p:cNvSpPr/>
          <p:nvPr/>
        </p:nvSpPr>
        <p:spPr>
          <a:xfrm>
            <a:off x="935575" y="5441100"/>
            <a:ext cx="14145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5" name="Google Shape;1295;p121"/>
          <p:cNvSpPr/>
          <p:nvPr/>
        </p:nvSpPr>
        <p:spPr>
          <a:xfrm>
            <a:off x="2222338" y="47956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96" name="Google Shape;1296;p121"/>
          <p:cNvSpPr/>
          <p:nvPr/>
        </p:nvSpPr>
        <p:spPr>
          <a:xfrm>
            <a:off x="2449050" y="6068963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7" name="Google Shape;1297;p121"/>
          <p:cNvSpPr/>
          <p:nvPr/>
        </p:nvSpPr>
        <p:spPr>
          <a:xfrm>
            <a:off x="3363150" y="53643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98" name="Google Shape;1298;p121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分析另一個目標值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設定目標值的索引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0" name="Google Shape;1300;p121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 sz="2200">
                <a:solidFill>
                  <a:schemeClr val="dk1"/>
                </a:solidFill>
              </a:rPr>
              <a:t>請設定以下參數：</a:t>
            </a:r>
            <a:endParaRPr sz="22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 sz="2000">
                <a:solidFill>
                  <a:srgbClr val="FF0000"/>
                </a:solidFill>
              </a:rPr>
              <a:t>targetIndex: 2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目標值的索引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(第2個=neutral)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560"/>
              </a:spcBef>
              <a:spcAft>
                <a:spcPts val="1000"/>
              </a:spcAft>
              <a:buSzPts val="2200"/>
              <a:buAutoNum type="arabicPeriod" startAt="3"/>
            </a:pPr>
            <a:r>
              <a:rPr lang="zh-TW" sz="2200">
                <a:solidFill>
                  <a:schemeClr val="dk1"/>
                </a:solidFill>
              </a:rPr>
              <a:t>按「OK」離開，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直到回到關聯規則面版</a:t>
            </a:r>
            <a:endParaRPr sz="2200"/>
          </a:p>
        </p:txBody>
      </p:sp>
      <p:sp>
        <p:nvSpPr>
          <p:cNvPr id="1301" name="Google Shape;1301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2" name="Google Shape;1302;p12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分析另一個目標值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執行探勘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0" name="Google Shape;1310;p122"/>
          <p:cNvSpPr txBox="1"/>
          <p:nvPr>
            <p:ph idx="2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1" name="Google Shape;1311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2" name="Google Shape;1312;p12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122"/>
          <p:cNvGrpSpPr/>
          <p:nvPr/>
        </p:nvGrpSpPr>
        <p:grpSpPr>
          <a:xfrm>
            <a:off x="533399" y="2288700"/>
            <a:ext cx="4619549" cy="3488250"/>
            <a:chOff x="533399" y="1755300"/>
            <a:chExt cx="4619549" cy="3488250"/>
          </a:xfrm>
        </p:grpSpPr>
        <p:pic>
          <p:nvPicPr>
            <p:cNvPr id="1314" name="Google Shape;1314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399" y="1755300"/>
              <a:ext cx="4619549" cy="3488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Google Shape;1315;p122"/>
            <p:cNvSpPr/>
            <p:nvPr/>
          </p:nvSpPr>
          <p:spPr>
            <a:xfrm>
              <a:off x="624475" y="2940825"/>
              <a:ext cx="499200" cy="2742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316" name="Google Shape;1316;p122"/>
            <p:cNvSpPr/>
            <p:nvPr/>
          </p:nvSpPr>
          <p:spPr>
            <a:xfrm>
              <a:off x="659875" y="3931425"/>
              <a:ext cx="838200" cy="2742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317" name="Google Shape;1317;p122"/>
            <p:cNvSpPr/>
            <p:nvPr/>
          </p:nvSpPr>
          <p:spPr>
            <a:xfrm>
              <a:off x="1592825" y="2840550"/>
              <a:ext cx="3341700" cy="1822800"/>
            </a:xfrm>
            <a:prstGeom prst="roundRect">
              <a:avLst>
                <a:gd fmla="val 4604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318" name="Google Shape;1318;p122"/>
            <p:cNvSpPr/>
            <p:nvPr/>
          </p:nvSpPr>
          <p:spPr>
            <a:xfrm>
              <a:off x="1056475" y="2164030"/>
              <a:ext cx="602400" cy="594600"/>
            </a:xfrm>
            <a:prstGeom prst="wedgeEllipseCallout">
              <a:avLst>
                <a:gd fmla="val -56935" name="adj1"/>
                <a:gd fmla="val 72531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5</a:t>
              </a:r>
              <a:endParaRPr b="1" sz="3200">
                <a:solidFill>
                  <a:srgbClr val="FFFFFF"/>
                </a:solidFill>
              </a:endParaRPr>
            </a:p>
          </p:txBody>
        </p:sp>
        <p:sp>
          <p:nvSpPr>
            <p:cNvPr id="1319" name="Google Shape;1319;p122"/>
            <p:cNvSpPr/>
            <p:nvPr/>
          </p:nvSpPr>
          <p:spPr>
            <a:xfrm>
              <a:off x="818875" y="4443380"/>
              <a:ext cx="602400" cy="594600"/>
            </a:xfrm>
            <a:prstGeom prst="wedgeEllipseCallout">
              <a:avLst>
                <a:gd fmla="val -24780" name="adj1"/>
                <a:gd fmla="val -97283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6</a:t>
              </a:r>
              <a:endParaRPr b="1" sz="3200">
                <a:solidFill>
                  <a:srgbClr val="FFFFFF"/>
                </a:solidFill>
              </a:endParaRPr>
            </a:p>
          </p:txBody>
        </p:sp>
        <p:sp>
          <p:nvSpPr>
            <p:cNvPr id="1320" name="Google Shape;1320;p122"/>
            <p:cNvSpPr/>
            <p:nvPr/>
          </p:nvSpPr>
          <p:spPr>
            <a:xfrm>
              <a:off x="3065975" y="2392217"/>
              <a:ext cx="602400" cy="594600"/>
            </a:xfrm>
            <a:prstGeom prst="wedgeEllipseCallout">
              <a:avLst>
                <a:gd fmla="val -54370" name="adj1"/>
                <a:gd fmla="val 77856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7</a:t>
              </a:r>
              <a:endParaRPr b="1"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23"/>
          <p:cNvSpPr txBox="1"/>
          <p:nvPr>
            <p:ph idx="1" type="body"/>
          </p:nvPr>
        </p:nvSpPr>
        <p:spPr>
          <a:xfrm>
            <a:off x="3258200" y="2353850"/>
            <a:ext cx="5409600" cy="41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試著探勘出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第3個目標值(positive)吧！</a:t>
            </a:r>
            <a:endParaRPr sz="3400"/>
          </a:p>
        </p:txBody>
      </p:sp>
      <p:sp>
        <p:nvSpPr>
          <p:cNvPr id="1328" name="Google Shape;1328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9" name="Google Shape;1329;p12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做做看！</a:t>
            </a:r>
            <a:endParaRPr/>
          </a:p>
        </p:txBody>
      </p:sp>
      <p:sp>
        <p:nvSpPr>
          <p:cNvPr id="1330" name="Google Shape;1330;p1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275" y="2693702"/>
            <a:ext cx="3931450" cy="29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8" name="Google Shape;1338;p12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給作者的提示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正</a:t>
            </a:r>
            <a:r>
              <a:rPr lang="zh-TW">
                <a:solidFill>
                  <a:srgbClr val="38761D"/>
                </a:solidFill>
              </a:rPr>
              <a:t>面評價 Positive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339" name="Google Shape;1339;p12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</p:txBody>
      </p:sp>
      <p:sp>
        <p:nvSpPr>
          <p:cNvPr id="1340" name="Google Shape;1340;p124"/>
          <p:cNvSpPr/>
          <p:nvPr/>
        </p:nvSpPr>
        <p:spPr>
          <a:xfrm>
            <a:off x="3382475" y="2152250"/>
            <a:ext cx="5285400" cy="1545900"/>
          </a:xfrm>
          <a:prstGeom prst="roundRect">
            <a:avLst>
              <a:gd fmla="val 5578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古代篇</a:t>
            </a: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、星際、友情、文明、妖怪、巫師、神話、仙俠、cp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1" name="Google Shape;1341;p124"/>
          <p:cNvSpPr/>
          <p:nvPr/>
        </p:nvSpPr>
        <p:spPr>
          <a:xfrm>
            <a:off x="5241575" y="153182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劇情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2" name="Google Shape;1342;p124"/>
          <p:cNvSpPr/>
          <p:nvPr/>
        </p:nvSpPr>
        <p:spPr>
          <a:xfrm>
            <a:off x="3382475" y="4491200"/>
            <a:ext cx="5285400" cy="1545900"/>
          </a:xfrm>
          <a:prstGeom prst="roundRect">
            <a:avLst>
              <a:gd fmla="val 5578" name="adj"/>
            </a:avLst>
          </a:prstGeom>
          <a:solidFill>
            <a:srgbClr val="FFFFFF"/>
          </a:solidFill>
          <a:ln cap="flat" cmpd="sng" w="38100">
            <a:solidFill>
              <a:srgbClr val="08563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icrosoft JhengHei"/>
                <a:ea typeface="Microsoft JhengHei"/>
                <a:cs typeface="Microsoft JhengHei"/>
                <a:sym typeface="Microsoft JhengHei"/>
              </a:rPr>
              <a:t>記憶猶新、有血有肉、值得一看、良心、不可多得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3" name="Google Shape;1343;p124"/>
          <p:cNvSpPr/>
          <p:nvPr/>
        </p:nvSpPr>
        <p:spPr>
          <a:xfrm>
            <a:off x="4256875" y="3870775"/>
            <a:ext cx="3536700" cy="763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讚賞用詞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44" name="Google Shape;134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463" y="488725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24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2" name="Google Shape;1352;p12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</a:t>
            </a:r>
            <a:endParaRPr b="0" sz="3200"/>
          </a:p>
        </p:txBody>
      </p:sp>
      <p:sp>
        <p:nvSpPr>
          <p:cNvPr id="1353" name="Google Shape;1353;p12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斷詞處理跟文字向量化做了什麼？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4" name="Google Shape;444;p6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</a:t>
            </a:r>
            <a:r>
              <a:rPr lang="zh-TW"/>
              <a:t>言出五味, 2019) </a:t>
            </a:r>
            <a:endParaRPr/>
          </a:p>
        </p:txBody>
      </p:sp>
      <p:sp>
        <p:nvSpPr>
          <p:cNvPr id="445" name="Google Shape;445;p63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成為小說家的必備條件</a:t>
            </a:r>
            <a:endParaRPr/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200" y="938000"/>
            <a:ext cx="3211600" cy="4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r>
              <a:rPr lang="zh-TW"/>
              <a:t>斷詞處理</a:t>
            </a:r>
            <a:endParaRPr/>
          </a:p>
        </p:txBody>
      </p:sp>
      <p:sp>
        <p:nvSpPr>
          <p:cNvPr id="1360" name="Google Shape;1360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1" name="Google Shape;1361;p1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26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西方文字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3" name="Google Shape;1363;p126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4" name="Google Shape;1364;p126"/>
          <p:cNvSpPr txBox="1"/>
          <p:nvPr/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5" name="Google Shape;1365;p126"/>
          <p:cNvSpPr txBox="1"/>
          <p:nvPr/>
        </p:nvSpPr>
        <p:spPr>
          <a:xfrm>
            <a:off x="46326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東方文字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6" name="Google Shape;1366;p126"/>
          <p:cNvSpPr/>
          <p:nvPr/>
        </p:nvSpPr>
        <p:spPr>
          <a:xfrm>
            <a:off x="629325" y="2439825"/>
            <a:ext cx="3868800" cy="256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A woman, without her man, is nothing.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 woman: without her, man is nothing.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7" name="Google Shape;1367;p126"/>
          <p:cNvSpPr/>
          <p:nvPr/>
        </p:nvSpPr>
        <p:spPr>
          <a:xfrm>
            <a:off x="4629150" y="2452625"/>
            <a:ext cx="3887700" cy="69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下雨天留客天留我不留</a:t>
            </a:r>
            <a:endParaRPr sz="2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8" name="Google Shape;1368;p126"/>
          <p:cNvSpPr/>
          <p:nvPr/>
        </p:nvSpPr>
        <p:spPr>
          <a:xfrm>
            <a:off x="4632600" y="4014325"/>
            <a:ext cx="3887700" cy="9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下雨天</a:t>
            </a:r>
            <a:r>
              <a:rPr lang="zh-TW" sz="2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☐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留客</a:t>
            </a:r>
            <a:r>
              <a:rPr lang="zh-TW" sz="2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☐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天</a:t>
            </a:r>
            <a:r>
              <a:rPr lang="zh-TW" sz="2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☐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留</a:t>
            </a:r>
            <a:r>
              <a:rPr lang="zh-TW" sz="2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☐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我</a:t>
            </a:r>
            <a:r>
              <a:rPr lang="zh-TW" sz="2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☐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不留</a:t>
            </a:r>
            <a:endParaRPr sz="2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9" name="Google Shape;1369;p126"/>
          <p:cNvSpPr/>
          <p:nvPr/>
        </p:nvSpPr>
        <p:spPr>
          <a:xfrm>
            <a:off x="2222400" y="5708625"/>
            <a:ext cx="46992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以</a:t>
            </a:r>
            <a:r>
              <a:rPr lang="zh-TW" sz="3200">
                <a:solidFill>
                  <a:srgbClr val="FFFF00"/>
                </a:solidFill>
              </a:rPr>
              <a:t>空格</a:t>
            </a:r>
            <a:r>
              <a:rPr lang="zh-TW" sz="3200">
                <a:solidFill>
                  <a:srgbClr val="FFFFFF"/>
                </a:solidFill>
              </a:rPr>
              <a:t>分隔意義單位</a:t>
            </a:r>
            <a:endParaRPr sz="3200">
              <a:solidFill>
                <a:srgbClr val="FFFFFF"/>
              </a:solidFill>
            </a:endParaRPr>
          </a:p>
        </p:txBody>
      </p:sp>
      <p:cxnSp>
        <p:nvCxnSpPr>
          <p:cNvPr id="1370" name="Google Shape;1370;p126"/>
          <p:cNvCxnSpPr>
            <a:stCxn id="1366" idx="2"/>
            <a:endCxn id="1369" idx="0"/>
          </p:cNvCxnSpPr>
          <p:nvPr/>
        </p:nvCxnSpPr>
        <p:spPr>
          <a:xfrm flipH="1" rot="-5400000">
            <a:off x="3217875" y="4354575"/>
            <a:ext cx="699900" cy="2008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371" name="Google Shape;1371;p126"/>
          <p:cNvCxnSpPr>
            <a:stCxn id="1368" idx="2"/>
            <a:endCxn id="1369" idx="0"/>
          </p:cNvCxnSpPr>
          <p:nvPr/>
        </p:nvCxnSpPr>
        <p:spPr>
          <a:xfrm rot="5400000">
            <a:off x="5224200" y="4356475"/>
            <a:ext cx="699900" cy="2004600"/>
          </a:xfrm>
          <a:prstGeom prst="bentConnector3">
            <a:avLst>
              <a:gd fmla="val 49993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72" name="Google Shape;1372;p126"/>
          <p:cNvSpPr/>
          <p:nvPr/>
        </p:nvSpPr>
        <p:spPr>
          <a:xfrm rot="-5400000">
            <a:off x="6020400" y="3318925"/>
            <a:ext cx="110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6"/>
          <p:cNvSpPr/>
          <p:nvPr/>
        </p:nvSpPr>
        <p:spPr>
          <a:xfrm>
            <a:off x="5928250" y="3176325"/>
            <a:ext cx="1567200" cy="519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</a:rPr>
              <a:t>斷詞器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374" name="Google Shape;13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613" y="3176325"/>
            <a:ext cx="519000" cy="5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2" name="Google Shape;1382;p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前處理之文字向量化</a:t>
            </a:r>
            <a:endParaRPr/>
          </a:p>
        </p:txBody>
      </p:sp>
      <p:sp>
        <p:nvSpPr>
          <p:cNvPr id="1383" name="Google Shape;1383;p12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27"/>
          <p:cNvSpPr/>
          <p:nvPr/>
        </p:nvSpPr>
        <p:spPr>
          <a:xfrm>
            <a:off x="2434475" y="2484513"/>
            <a:ext cx="4642800" cy="69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下雨天   留客天   </a:t>
            </a:r>
            <a:r>
              <a:rPr lang="zh-TW" sz="26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留</a:t>
            </a: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   我不  </a:t>
            </a:r>
            <a:r>
              <a:rPr lang="zh-TW" sz="26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留</a:t>
            </a:r>
            <a:endParaRPr sz="2600">
              <a:highlight>
                <a:srgbClr val="F4CCC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85" name="Google Shape;1385;p127"/>
          <p:cNvGraphicFramePr/>
          <p:nvPr/>
        </p:nvGraphicFramePr>
        <p:xfrm>
          <a:off x="2673438" y="487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{21396B99-57A1-4745-BB2F-F770EDBE91FE}</a:tableStyleId>
              </a:tblPr>
              <a:tblGrid>
                <a:gridCol w="1171550"/>
                <a:gridCol w="869550"/>
                <a:gridCol w="1050475"/>
                <a:gridCol w="395875"/>
                <a:gridCol w="677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下雨天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留客天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留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我不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有無出現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386" name="Google Shape;1386;p127"/>
          <p:cNvSpPr/>
          <p:nvPr/>
        </p:nvSpPr>
        <p:spPr>
          <a:xfrm>
            <a:off x="3659975" y="3930813"/>
            <a:ext cx="21918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</a:t>
            </a:r>
            <a:r>
              <a:rPr lang="zh-TW" sz="32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袋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387" name="Google Shape;1387;p127"/>
          <p:cNvCxnSpPr>
            <a:stCxn id="1384" idx="2"/>
            <a:endCxn id="1386" idx="0"/>
          </p:cNvCxnSpPr>
          <p:nvPr/>
        </p:nvCxnSpPr>
        <p:spPr>
          <a:xfrm flipH="1" rot="-5400000">
            <a:off x="4382975" y="3557313"/>
            <a:ext cx="7464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4" name="Google Shape;1394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文字向量化流程</a:t>
            </a:r>
            <a:endParaRPr/>
          </a:p>
        </p:txBody>
      </p:sp>
      <p:sp>
        <p:nvSpPr>
          <p:cNvPr id="1395" name="Google Shape;1395;p1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128"/>
          <p:cNvGrpSpPr/>
          <p:nvPr/>
        </p:nvGrpSpPr>
        <p:grpSpPr>
          <a:xfrm>
            <a:off x="1970350" y="2408875"/>
            <a:ext cx="6560053" cy="3381547"/>
            <a:chOff x="115025" y="2104075"/>
            <a:chExt cx="6560053" cy="3381547"/>
          </a:xfrm>
        </p:grpSpPr>
        <p:grpSp>
          <p:nvGrpSpPr>
            <p:cNvPr id="1397" name="Google Shape;1397;p128"/>
            <p:cNvGrpSpPr/>
            <p:nvPr/>
          </p:nvGrpSpPr>
          <p:grpSpPr>
            <a:xfrm>
              <a:off x="630730" y="2104075"/>
              <a:ext cx="6044347" cy="731700"/>
              <a:chOff x="630730" y="880970"/>
              <a:chExt cx="6044347" cy="731700"/>
            </a:xfrm>
          </p:grpSpPr>
          <p:sp>
            <p:nvSpPr>
              <p:cNvPr id="1398" name="Google Shape;1398;p128"/>
              <p:cNvSpPr txBox="1"/>
              <p:nvPr/>
            </p:nvSpPr>
            <p:spPr>
              <a:xfrm>
                <a:off x="630730" y="931175"/>
                <a:ext cx="20844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8563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1. 分解</a:t>
                </a:r>
                <a:endParaRPr sz="42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399" name="Google Shape;1399;p128"/>
              <p:cNvSpPr/>
              <p:nvPr/>
            </p:nvSpPr>
            <p:spPr>
              <a:xfrm>
                <a:off x="2789778" y="880970"/>
                <a:ext cx="3885300" cy="731700"/>
              </a:xfrm>
              <a:prstGeom prst="rect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28"/>
              <p:cNvSpPr txBox="1"/>
              <p:nvPr/>
            </p:nvSpPr>
            <p:spPr>
              <a:xfrm>
                <a:off x="2882491" y="965246"/>
                <a:ext cx="3546000" cy="5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最小意義單位的分析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01" name="Google Shape;1401;p128"/>
            <p:cNvGrpSpPr/>
            <p:nvPr/>
          </p:nvGrpSpPr>
          <p:grpSpPr>
            <a:xfrm>
              <a:off x="444180" y="2988439"/>
              <a:ext cx="5962100" cy="731700"/>
              <a:chOff x="444180" y="1765334"/>
              <a:chExt cx="5962100" cy="731700"/>
            </a:xfrm>
          </p:grpSpPr>
          <p:sp>
            <p:nvSpPr>
              <p:cNvPr id="1402" name="Google Shape;1402;p128"/>
              <p:cNvSpPr txBox="1"/>
              <p:nvPr/>
            </p:nvSpPr>
            <p:spPr>
              <a:xfrm>
                <a:off x="444180" y="1815550"/>
                <a:ext cx="22710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B714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2. 轉換</a:t>
                </a:r>
                <a:endParaRPr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403" name="Google Shape;1403;p128"/>
              <p:cNvSpPr/>
              <p:nvPr/>
            </p:nvSpPr>
            <p:spPr>
              <a:xfrm>
                <a:off x="2789779" y="1765334"/>
                <a:ext cx="3616500" cy="7317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28"/>
              <p:cNvSpPr txBox="1"/>
              <p:nvPr/>
            </p:nvSpPr>
            <p:spPr>
              <a:xfrm>
                <a:off x="2882489" y="1971906"/>
                <a:ext cx="32538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統一不同的用詞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05" name="Google Shape;1405;p128"/>
            <p:cNvGrpSpPr/>
            <p:nvPr/>
          </p:nvGrpSpPr>
          <p:grpSpPr>
            <a:xfrm>
              <a:off x="725624" y="3869543"/>
              <a:ext cx="5410655" cy="731700"/>
              <a:chOff x="725624" y="2646438"/>
              <a:chExt cx="5410655" cy="731700"/>
            </a:xfrm>
          </p:grpSpPr>
          <p:sp>
            <p:nvSpPr>
              <p:cNvPr id="1406" name="Google Shape;1406;p128"/>
              <p:cNvSpPr txBox="1"/>
              <p:nvPr/>
            </p:nvSpPr>
            <p:spPr>
              <a:xfrm>
                <a:off x="725624" y="2696620"/>
                <a:ext cx="19893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B7743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3. 移除</a:t>
                </a:r>
                <a:endParaRPr sz="4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407" name="Google Shape;1407;p128"/>
              <p:cNvSpPr/>
              <p:nvPr/>
            </p:nvSpPr>
            <p:spPr>
              <a:xfrm>
                <a:off x="2789779" y="2646438"/>
                <a:ext cx="3346500" cy="731700"/>
              </a:xfrm>
              <a:prstGeom prst="rect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128"/>
              <p:cNvSpPr txBox="1"/>
              <p:nvPr/>
            </p:nvSpPr>
            <p:spPr>
              <a:xfrm>
                <a:off x="2882490" y="2852993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刪除多餘的資訊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409" name="Google Shape;1409;p128"/>
            <p:cNvGrpSpPr/>
            <p:nvPr/>
          </p:nvGrpSpPr>
          <p:grpSpPr>
            <a:xfrm>
              <a:off x="115025" y="4753922"/>
              <a:ext cx="5752154" cy="731700"/>
              <a:chOff x="115025" y="3530817"/>
              <a:chExt cx="5752154" cy="731700"/>
            </a:xfrm>
          </p:grpSpPr>
          <p:sp>
            <p:nvSpPr>
              <p:cNvPr id="1410" name="Google Shape;1410;p128"/>
              <p:cNvSpPr txBox="1"/>
              <p:nvPr/>
            </p:nvSpPr>
            <p:spPr>
              <a:xfrm>
                <a:off x="115025" y="3580995"/>
                <a:ext cx="26001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200">
                    <a:solidFill>
                      <a:srgbClr val="0C8148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4. 向量化</a:t>
                </a:r>
                <a:endParaRPr sz="42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411" name="Google Shape;1411;p128"/>
              <p:cNvSpPr/>
              <p:nvPr/>
            </p:nvSpPr>
            <p:spPr>
              <a:xfrm>
                <a:off x="2789779" y="3530817"/>
                <a:ext cx="3077400" cy="731700"/>
              </a:xfrm>
              <a:prstGeom prst="rect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128"/>
              <p:cNvSpPr txBox="1"/>
              <p:nvPr/>
            </p:nvSpPr>
            <p:spPr>
              <a:xfrm>
                <a:off x="2882490" y="3737371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轉成電腦可讀的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結構化資料</a:t>
                </a:r>
                <a:endParaRPr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1413" name="Google Shape;1413;p128"/>
          <p:cNvCxnSpPr/>
          <p:nvPr/>
        </p:nvCxnSpPr>
        <p:spPr>
          <a:xfrm>
            <a:off x="637125" y="49908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414" name="Google Shape;1414;p128"/>
          <p:cNvGrpSpPr/>
          <p:nvPr/>
        </p:nvGrpSpPr>
        <p:grpSpPr>
          <a:xfrm>
            <a:off x="572325" y="2408885"/>
            <a:ext cx="1905300" cy="1488340"/>
            <a:chOff x="5360925" y="3666610"/>
            <a:chExt cx="1905300" cy="1488340"/>
          </a:xfrm>
        </p:grpSpPr>
        <p:sp>
          <p:nvSpPr>
            <p:cNvPr id="1415" name="Google Shape;1415;p128"/>
            <p:cNvSpPr/>
            <p:nvPr/>
          </p:nvSpPr>
          <p:spPr>
            <a:xfrm>
              <a:off x="5360925" y="4328450"/>
              <a:ext cx="1905300" cy="826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Jieba-JS</a:t>
              </a:r>
              <a:br>
                <a:rPr lang="zh-TW" sz="24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sz="24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斷詞分析器</a:t>
              </a:r>
              <a:endParaRPr sz="24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416" name="Google Shape;1416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28710" y="3666610"/>
              <a:ext cx="769725" cy="769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weka logo.png" id="1417" name="Google Shape;141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275" y="5065775"/>
            <a:ext cx="999401" cy="9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4" name="Google Shape;1424;p12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1</a:t>
            </a:r>
            <a:r>
              <a:rPr lang="zh-TW"/>
              <a:t>分解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最小意義單位分析方式</a:t>
            </a:r>
            <a:endParaRPr sz="3200"/>
          </a:p>
        </p:txBody>
      </p:sp>
      <p:sp>
        <p:nvSpPr>
          <p:cNvPr id="1426" name="Google Shape;1426;p12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空格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n-gram：n字詞，將文本拆成以n個字組成的詞彙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詞典法：以既有詞典為基礎，配合演算法來決定斷詞方式</a:t>
            </a:r>
            <a:endParaRPr/>
          </a:p>
        </p:txBody>
      </p:sp>
      <p:sp>
        <p:nvSpPr>
          <p:cNvPr id="1427" name="Google Shape;1427;p12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29"/>
          <p:cNvSpPr txBox="1"/>
          <p:nvPr/>
        </p:nvSpPr>
        <p:spPr>
          <a:xfrm rot="899677">
            <a:off x="6084482" y="2874266"/>
            <a:ext cx="2575288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斷開魂結！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斷開鎖鏈！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斷開一切的牽連！</a:t>
            </a:r>
            <a:endParaRPr sz="1800"/>
          </a:p>
        </p:txBody>
      </p:sp>
      <p:grpSp>
        <p:nvGrpSpPr>
          <p:cNvPr id="1429" name="Google Shape;1429;p129"/>
          <p:cNvGrpSpPr/>
          <p:nvPr/>
        </p:nvGrpSpPr>
        <p:grpSpPr>
          <a:xfrm>
            <a:off x="5177075" y="3849600"/>
            <a:ext cx="1990474" cy="1328450"/>
            <a:chOff x="5427075" y="2948675"/>
            <a:chExt cx="1990474" cy="1328450"/>
          </a:xfrm>
        </p:grpSpPr>
        <p:pic>
          <p:nvPicPr>
            <p:cNvPr id="1430" name="Google Shape;1430;p1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29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9" name="Google Shape;1439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2. </a:t>
            </a:r>
            <a:r>
              <a:rPr lang="zh-TW"/>
              <a:t>轉換</a:t>
            </a:r>
            <a:endParaRPr/>
          </a:p>
        </p:txBody>
      </p:sp>
      <p:sp>
        <p:nvSpPr>
          <p:cNvPr id="1440" name="Google Shape;1440;p13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30"/>
          <p:cNvSpPr txBox="1"/>
          <p:nvPr>
            <p:ph idx="1" type="body"/>
          </p:nvPr>
        </p:nvSpPr>
        <p:spPr>
          <a:xfrm>
            <a:off x="476250" y="18007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翻譯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跨語言的翻譯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英文的大寫轉換小寫</a:t>
            </a:r>
            <a:endParaRPr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中文的繁簡字轉換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英文的詞幹化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主題詞表轉換</a:t>
            </a:r>
            <a:endParaRPr/>
          </a:p>
        </p:txBody>
      </p:sp>
      <p:pic>
        <p:nvPicPr>
          <p:cNvPr id="1442" name="Google Shape;144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25" y="937975"/>
            <a:ext cx="1169724" cy="203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30"/>
          <p:cNvSpPr/>
          <p:nvPr/>
        </p:nvSpPr>
        <p:spPr>
          <a:xfrm>
            <a:off x="4298825" y="2472400"/>
            <a:ext cx="1542300" cy="763500"/>
          </a:xfrm>
          <a:prstGeom prst="wedgeRoundRectCallout">
            <a:avLst>
              <a:gd fmla="val 57983" name="adj1"/>
              <a:gd fmla="val -805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nurses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4" name="Google Shape;1444;p130"/>
          <p:cNvSpPr/>
          <p:nvPr/>
        </p:nvSpPr>
        <p:spPr>
          <a:xfrm>
            <a:off x="5784838" y="3472325"/>
            <a:ext cx="1542300" cy="763500"/>
          </a:xfrm>
          <a:prstGeom prst="wedgeRoundRectCallout">
            <a:avLst>
              <a:gd fmla="val -5089" name="adj1"/>
              <a:gd fmla="val -9450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护理师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5" name="Google Shape;1445;p130"/>
          <p:cNvSpPr/>
          <p:nvPr/>
        </p:nvSpPr>
        <p:spPr>
          <a:xfrm>
            <a:off x="7327138" y="2472400"/>
            <a:ext cx="1542300" cy="763500"/>
          </a:xfrm>
          <a:prstGeom prst="wedgeRoundRectCallout">
            <a:avLst>
              <a:gd fmla="val -54026" name="adj1"/>
              <a:gd fmla="val -97980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護士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6" name="Google Shape;1446;p130"/>
          <p:cNvSpPr/>
          <p:nvPr/>
        </p:nvSpPr>
        <p:spPr>
          <a:xfrm>
            <a:off x="4286383" y="5137575"/>
            <a:ext cx="4583100" cy="763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護理師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47" name="Google Shape;1447;p130"/>
          <p:cNvSpPr/>
          <p:nvPr/>
        </p:nvSpPr>
        <p:spPr>
          <a:xfrm flipH="1" rot="5400000">
            <a:off x="4246325" y="3966800"/>
            <a:ext cx="1647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0"/>
          <p:cNvSpPr/>
          <p:nvPr/>
        </p:nvSpPr>
        <p:spPr>
          <a:xfrm flipH="1" rot="5400000">
            <a:off x="6228425" y="4440950"/>
            <a:ext cx="699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30"/>
          <p:cNvSpPr/>
          <p:nvPr/>
        </p:nvSpPr>
        <p:spPr>
          <a:xfrm flipH="1" rot="5400000">
            <a:off x="7262975" y="3967550"/>
            <a:ext cx="1645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6" name="Google Shape;1456;p1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英文的詞幹化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Stemming</a:t>
            </a:r>
            <a:endParaRPr/>
          </a:p>
        </p:txBody>
      </p:sp>
      <p:sp>
        <p:nvSpPr>
          <p:cNvPr id="1458" name="Google Shape;1458;p1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1053025" y="2208550"/>
            <a:ext cx="25236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0" name="Google Shape;1460;p131"/>
          <p:cNvSpPr/>
          <p:nvPr/>
        </p:nvSpPr>
        <p:spPr>
          <a:xfrm>
            <a:off x="5380900" y="3385475"/>
            <a:ext cx="2618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1" name="Google Shape;1461;p131"/>
          <p:cNvSpPr/>
          <p:nvPr/>
        </p:nvSpPr>
        <p:spPr>
          <a:xfrm>
            <a:off x="1053025" y="3208475"/>
            <a:ext cx="25236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r>
              <a:rPr lang="zh-TW" sz="3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ed</a:t>
            </a:r>
            <a:endParaRPr sz="32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2" name="Google Shape;1462;p131"/>
          <p:cNvSpPr/>
          <p:nvPr/>
        </p:nvSpPr>
        <p:spPr>
          <a:xfrm>
            <a:off x="1053025" y="4208400"/>
            <a:ext cx="25236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r>
              <a:rPr lang="zh-TW" sz="3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ion</a:t>
            </a:r>
            <a:endParaRPr sz="32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3" name="Google Shape;1463;p131"/>
          <p:cNvSpPr/>
          <p:nvPr/>
        </p:nvSpPr>
        <p:spPr>
          <a:xfrm>
            <a:off x="1053025" y="5208325"/>
            <a:ext cx="25236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r>
              <a:rPr lang="zh-TW" sz="3200">
                <a:solidFill>
                  <a:srgbClr val="FF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ions</a:t>
            </a:r>
            <a:endParaRPr sz="3200">
              <a:solidFill>
                <a:srgbClr val="FF0000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464" name="Google Shape;1464;p131"/>
          <p:cNvCxnSpPr>
            <a:stCxn id="1459" idx="3"/>
            <a:endCxn id="1460" idx="1"/>
          </p:cNvCxnSpPr>
          <p:nvPr/>
        </p:nvCxnSpPr>
        <p:spPr>
          <a:xfrm>
            <a:off x="3576625" y="2590300"/>
            <a:ext cx="1804200" cy="11769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65" name="Google Shape;1465;p131"/>
          <p:cNvCxnSpPr>
            <a:stCxn id="1461" idx="3"/>
            <a:endCxn id="1460" idx="1"/>
          </p:cNvCxnSpPr>
          <p:nvPr/>
        </p:nvCxnSpPr>
        <p:spPr>
          <a:xfrm>
            <a:off x="3576625" y="3590225"/>
            <a:ext cx="1804200" cy="1770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66" name="Google Shape;1466;p131"/>
          <p:cNvCxnSpPr>
            <a:stCxn id="1462" idx="3"/>
            <a:endCxn id="1460" idx="1"/>
          </p:cNvCxnSpPr>
          <p:nvPr/>
        </p:nvCxnSpPr>
        <p:spPr>
          <a:xfrm flipH="1" rot="10800000">
            <a:off x="3576625" y="3767250"/>
            <a:ext cx="1804200" cy="8229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67" name="Google Shape;1467;p131"/>
          <p:cNvCxnSpPr>
            <a:stCxn id="1463" idx="3"/>
            <a:endCxn id="1460" idx="1"/>
          </p:cNvCxnSpPr>
          <p:nvPr/>
        </p:nvCxnSpPr>
        <p:spPr>
          <a:xfrm flipH="1" rot="10800000">
            <a:off x="3576625" y="3767275"/>
            <a:ext cx="1804200" cy="18228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5" name="Google Shape;1475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</a:t>
            </a:r>
            <a:r>
              <a:rPr lang="zh-TW"/>
              <a:t>移除</a:t>
            </a:r>
            <a:endParaRPr/>
          </a:p>
        </p:txBody>
      </p:sp>
      <p:sp>
        <p:nvSpPr>
          <p:cNvPr id="1476" name="Google Shape;1476;p1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移除標點符號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移除數字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移除HTML標籤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移除非主要使用語言</a:t>
            </a:r>
            <a:endParaRPr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英文研究者常常移除英文以外的語言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移除停用詞</a:t>
            </a:r>
            <a:endParaRPr/>
          </a:p>
        </p:txBody>
      </p:sp>
      <p:sp>
        <p:nvSpPr>
          <p:cNvPr id="1478" name="Google Shape;1478;p132"/>
          <p:cNvSpPr/>
          <p:nvPr/>
        </p:nvSpPr>
        <p:spPr>
          <a:xfrm>
            <a:off x="4705350" y="4895900"/>
            <a:ext cx="3962100" cy="69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下雨天 留客天 留 我不 留</a:t>
            </a:r>
            <a:endParaRPr sz="2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9" name="Google Shape;1479;p132"/>
          <p:cNvSpPr/>
          <p:nvPr/>
        </p:nvSpPr>
        <p:spPr>
          <a:xfrm flipH="1" rot="5400000">
            <a:off x="6386600" y="3811350"/>
            <a:ext cx="8586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2"/>
          <p:cNvSpPr/>
          <p:nvPr/>
        </p:nvSpPr>
        <p:spPr>
          <a:xfrm>
            <a:off x="4705618" y="2698300"/>
            <a:ext cx="3962100" cy="92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latin typeface="Microsoft JhengHei"/>
                <a:ea typeface="Microsoft JhengHei"/>
                <a:cs typeface="Microsoft JhengHei"/>
                <a:sym typeface="Microsoft JhengHei"/>
              </a:rPr>
              <a:t>下雨天，留客天，留，我不？留！XDD</a:t>
            </a:r>
            <a:endParaRPr sz="2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3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8" name="Google Shape;1488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4. </a:t>
            </a:r>
            <a:r>
              <a:rPr lang="zh-TW"/>
              <a:t>文字</a:t>
            </a:r>
            <a:r>
              <a:rPr lang="zh-TW"/>
              <a:t>向量化：模型</a:t>
            </a:r>
            <a:r>
              <a:rPr lang="zh-TW"/>
              <a:t>選擇</a:t>
            </a:r>
            <a:endParaRPr/>
          </a:p>
        </p:txBody>
      </p:sp>
      <p:sp>
        <p:nvSpPr>
          <p:cNvPr id="1489" name="Google Shape;1489;p13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90" name="Google Shape;1490;p133"/>
          <p:cNvGraphicFramePr/>
          <p:nvPr/>
        </p:nvGraphicFramePr>
        <p:xfrm>
          <a:off x="500450" y="20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{21396B99-57A1-4745-BB2F-F770EDBE91FE}</a:tableStyleId>
              </a:tblPr>
              <a:tblGrid>
                <a:gridCol w="1859525"/>
                <a:gridCol w="1673700"/>
                <a:gridCol w="1105250"/>
                <a:gridCol w="2244075"/>
                <a:gridCol w="1308975"/>
              </a:tblGrid>
              <a:tr h="83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Bag of Words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詞袋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TF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詞頻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TF-IDF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詞頻-反文件頻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one-hot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832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同文件頻率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O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O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O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32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多文件獨特性</a:t>
                      </a:r>
                      <a:endParaRPr sz="20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O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32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字順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X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O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832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用途</a:t>
                      </a:r>
                      <a:endParaRPr sz="22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解讀巨量資料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解讀少量資料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搜尋引擎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自然語言處理</a:t>
                      </a:r>
                      <a:endParaRPr sz="2400"/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7" name="Google Shape;1497;p1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Jieba-JS的</a:t>
            </a:r>
            <a:r>
              <a:rPr lang="zh-TW"/>
              <a:t>設定</a:t>
            </a:r>
            <a:endParaRPr b="0" sz="3200"/>
          </a:p>
        </p:txBody>
      </p:sp>
      <p:sp>
        <p:nvSpPr>
          <p:cNvPr id="1498" name="Google Shape;1498;p134"/>
          <p:cNvSpPr txBox="1"/>
          <p:nvPr>
            <p:ph idx="1" type="subTitle"/>
          </p:nvPr>
        </p:nvSpPr>
        <p:spPr>
          <a:xfrm>
            <a:off x="1186025" y="3348150"/>
            <a:ext cx="6565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如何修改斷詞處理的設定？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3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5" name="Google Shape;150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6" name="Google Shape;1506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Jiebe-JS</a:t>
            </a:r>
            <a:r>
              <a:rPr lang="zh-TW"/>
              <a:t>進入</a:t>
            </a:r>
            <a:r>
              <a:rPr lang="zh-TW"/>
              <a:t>設定</a:t>
            </a:r>
            <a:endParaRPr/>
          </a:p>
        </p:txBody>
      </p:sp>
      <p:sp>
        <p:nvSpPr>
          <p:cNvPr id="1507" name="Google Shape;1507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8" name="Google Shape;1508;p1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5"/>
          <p:cNvSpPr/>
          <p:nvPr/>
        </p:nvSpPr>
        <p:spPr>
          <a:xfrm>
            <a:off x="5409625" y="6107775"/>
            <a:ext cx="1791900" cy="387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10" name="Google Shape;1510;p135"/>
          <p:cNvSpPr/>
          <p:nvPr/>
        </p:nvSpPr>
        <p:spPr>
          <a:xfrm>
            <a:off x="5266675" y="5246625"/>
            <a:ext cx="2077800" cy="636600"/>
          </a:xfrm>
          <a:prstGeom prst="wedgeRoundRectCallout">
            <a:avLst>
              <a:gd fmla="val -4430" name="adj1"/>
              <a:gd fmla="val 875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進入設定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1">
            <a:off x="-345276" y="904511"/>
            <a:ext cx="2900629" cy="236517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4" name="Google Shape;454;p6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https://pixabay.com/zh/illustrations/shame-hopelessness-worthlessness-927084/</a:t>
            </a:r>
            <a:endParaRPr/>
          </a:p>
        </p:txBody>
      </p:sp>
      <p:sp>
        <p:nvSpPr>
          <p:cNvPr id="455" name="Google Shape;455;p64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虛心接受來自讀者的「指教」</a:t>
            </a:r>
            <a:endParaRPr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363" y="1045325"/>
            <a:ext cx="4639613" cy="438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6336119" y="1487355"/>
            <a:ext cx="3208689" cy="236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7" name="Google Shape;151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8" name="Google Shape;1518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分解設定</a:t>
            </a:r>
            <a:endParaRPr/>
          </a:p>
        </p:txBody>
      </p:sp>
      <p:sp>
        <p:nvSpPr>
          <p:cNvPr id="1519" name="Google Shape;1519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0" name="Google Shape;1520;p13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36"/>
          <p:cNvSpPr/>
          <p:nvPr/>
        </p:nvSpPr>
        <p:spPr>
          <a:xfrm>
            <a:off x="979725" y="2153600"/>
            <a:ext cx="2148900" cy="627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22" name="Google Shape;1522;p136"/>
          <p:cNvSpPr/>
          <p:nvPr/>
        </p:nvSpPr>
        <p:spPr>
          <a:xfrm>
            <a:off x="1071775" y="3311325"/>
            <a:ext cx="5829600" cy="2081400"/>
          </a:xfrm>
          <a:prstGeom prst="wedgeRoundRectCallout">
            <a:avLst>
              <a:gd fmla="val -34062" name="adj1"/>
              <a:gd fmla="val -794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Dictionary: 使用預設字典和下面的UserDictionary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318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2-gram: 2字詞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0" name="Google Shape;1530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轉換</a:t>
            </a:r>
            <a:r>
              <a:rPr lang="zh-TW"/>
              <a:t>設定：詞幹化、大寫轉小寫</a:t>
            </a:r>
            <a:endParaRPr/>
          </a:p>
        </p:txBody>
      </p:sp>
      <p:sp>
        <p:nvSpPr>
          <p:cNvPr id="1531" name="Google Shape;1531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2" name="Google Shape;1532;p1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7"/>
          <p:cNvSpPr/>
          <p:nvPr/>
        </p:nvSpPr>
        <p:spPr>
          <a:xfrm>
            <a:off x="5637175" y="2061525"/>
            <a:ext cx="2271000" cy="78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34" name="Google Shape;1534;p137"/>
          <p:cNvSpPr/>
          <p:nvPr/>
        </p:nvSpPr>
        <p:spPr>
          <a:xfrm>
            <a:off x="2071250" y="3074600"/>
            <a:ext cx="5265300" cy="1847700"/>
          </a:xfrm>
          <a:prstGeom prst="wedgeRoundRectCallout">
            <a:avLst>
              <a:gd fmla="val 32757" name="adj1"/>
              <a:gd fmla="val -6727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Stemmer：詞幹化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Lower Case：大寫轉小寫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3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1" name="Google Shape;154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2" name="Google Shape;1542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轉換設定：</a:t>
            </a:r>
            <a:r>
              <a:rPr lang="zh-TW"/>
              <a:t>主題詞表轉換</a:t>
            </a:r>
            <a:endParaRPr/>
          </a:p>
        </p:txBody>
      </p:sp>
      <p:sp>
        <p:nvSpPr>
          <p:cNvPr id="1543" name="Google Shape;1543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4" name="Google Shape;1544;p1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38"/>
          <p:cNvSpPr/>
          <p:nvPr/>
        </p:nvSpPr>
        <p:spPr>
          <a:xfrm>
            <a:off x="971700" y="3973525"/>
            <a:ext cx="1088400" cy="964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6" name="Google Shape;1546;p138"/>
          <p:cNvSpPr/>
          <p:nvPr/>
        </p:nvSpPr>
        <p:spPr>
          <a:xfrm>
            <a:off x="2257250" y="4091000"/>
            <a:ext cx="3725400" cy="964800"/>
          </a:xfrm>
          <a:prstGeom prst="wedgeRoundRectCallout">
            <a:avLst>
              <a:gd fmla="val -58076" name="adj1"/>
              <a:gd fmla="val -51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A,B：將A轉換成B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3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3" name="Google Shape;155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4" name="Google Shape;1554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移除設定：英文、數字</a:t>
            </a:r>
            <a:endParaRPr/>
          </a:p>
        </p:txBody>
      </p:sp>
      <p:sp>
        <p:nvSpPr>
          <p:cNvPr id="1555" name="Google Shape;1555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6" name="Google Shape;1556;p13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9"/>
          <p:cNvSpPr/>
          <p:nvPr/>
        </p:nvSpPr>
        <p:spPr>
          <a:xfrm>
            <a:off x="3117598" y="2132150"/>
            <a:ext cx="2469300" cy="912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58" name="Google Shape;1558;p139"/>
          <p:cNvSpPr/>
          <p:nvPr/>
        </p:nvSpPr>
        <p:spPr>
          <a:xfrm>
            <a:off x="3328575" y="3204950"/>
            <a:ext cx="2858700" cy="1658400"/>
          </a:xfrm>
          <a:prstGeom prst="wedgeRoundRectCallout">
            <a:avLst>
              <a:gd fmla="val -25875" name="adj1"/>
              <a:gd fmla="val -6961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移除英文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移除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數字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icrosoft JhengHei"/>
              <a:buChar char="●"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移除HTML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4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535" y="1853525"/>
            <a:ext cx="6910924" cy="464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6" name="Google Shape;1566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移除設定：</a:t>
            </a:r>
            <a:r>
              <a:rPr lang="zh-TW"/>
              <a:t>停用字</a:t>
            </a:r>
            <a:endParaRPr/>
          </a:p>
        </p:txBody>
      </p:sp>
      <p:sp>
        <p:nvSpPr>
          <p:cNvPr id="1567" name="Google Shape;1567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68" name="Google Shape;1568;p1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40"/>
          <p:cNvSpPr/>
          <p:nvPr/>
        </p:nvSpPr>
        <p:spPr>
          <a:xfrm>
            <a:off x="1040625" y="5525225"/>
            <a:ext cx="1413000" cy="862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70" name="Google Shape;1570;p140"/>
          <p:cNvSpPr/>
          <p:nvPr/>
        </p:nvSpPr>
        <p:spPr>
          <a:xfrm>
            <a:off x="2639525" y="5127525"/>
            <a:ext cx="4199100" cy="726600"/>
          </a:xfrm>
          <a:prstGeom prst="wedgeRoundRectCallout">
            <a:avLst>
              <a:gd fmla="val -55957" name="adj1"/>
              <a:gd fmla="val 418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停用詞：一行一個字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1" name="Google Shape;1571;p140"/>
          <p:cNvSpPr/>
          <p:nvPr/>
        </p:nvSpPr>
        <p:spPr>
          <a:xfrm>
            <a:off x="1597550" y="5127525"/>
            <a:ext cx="697200" cy="487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72" name="Google Shape;1572;p140"/>
          <p:cNvSpPr/>
          <p:nvPr/>
        </p:nvSpPr>
        <p:spPr>
          <a:xfrm>
            <a:off x="2136425" y="3771375"/>
            <a:ext cx="4395600" cy="1040400"/>
          </a:xfrm>
          <a:prstGeom prst="wedgeRoundRectCallout">
            <a:avLst>
              <a:gd fmla="val -49007" name="adj1"/>
              <a:gd fmla="val 846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載入常用中英文停用詞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9" name="Google Shape;1579;p14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前處理</a:t>
            </a:r>
            <a:r>
              <a:rPr lang="zh-TW"/>
              <a:t>的設定</a:t>
            </a:r>
            <a:endParaRPr b="0" sz="3200"/>
          </a:p>
        </p:txBody>
      </p:sp>
      <p:sp>
        <p:nvSpPr>
          <p:cNvPr id="1580" name="Google Shape;1580;p141"/>
          <p:cNvSpPr txBox="1"/>
          <p:nvPr>
            <p:ph idx="1" type="subTitle"/>
          </p:nvPr>
        </p:nvSpPr>
        <p:spPr>
          <a:xfrm>
            <a:off x="1186025" y="3348150"/>
            <a:ext cx="6565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如何修改</a:t>
            </a:r>
            <a:r>
              <a:rPr lang="zh-TW">
                <a:solidFill>
                  <a:schemeClr val="dk1"/>
                </a:solidFill>
              </a:rPr>
              <a:t>文字向量化</a:t>
            </a:r>
            <a:r>
              <a:rPr lang="zh-TW"/>
              <a:t>的設定？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14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8" name="Google Shape;1588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前處理：文字向量化</a:t>
            </a:r>
            <a:endParaRPr/>
          </a:p>
        </p:txBody>
      </p:sp>
      <p:sp>
        <p:nvSpPr>
          <p:cNvPr id="1589" name="Google Shape;1589;p14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42"/>
          <p:cNvSpPr/>
          <p:nvPr/>
        </p:nvSpPr>
        <p:spPr>
          <a:xfrm>
            <a:off x="3741550" y="1574300"/>
            <a:ext cx="4391400" cy="1769700"/>
          </a:xfrm>
          <a:prstGeom prst="wedgeRoundRectCallout">
            <a:avLst>
              <a:gd fmla="val -61248" name="adj1"/>
              <a:gd fmla="val 225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在使用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StringToWordVector</a:t>
            </a:r>
            <a:b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之時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91" name="Google Shape;159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85000"/>
            <a:ext cx="25908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142"/>
          <p:cNvSpPr/>
          <p:nvPr/>
        </p:nvSpPr>
        <p:spPr>
          <a:xfrm>
            <a:off x="1202600" y="2531900"/>
            <a:ext cx="1152600" cy="362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93" name="Google Shape;1593;p142"/>
          <p:cNvSpPr/>
          <p:nvPr/>
        </p:nvSpPr>
        <p:spPr>
          <a:xfrm flipH="1" rot="4499649">
            <a:off x="1669877" y="3001804"/>
            <a:ext cx="550368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142"/>
          <p:cNvPicPr preferRelativeResize="0"/>
          <p:nvPr/>
        </p:nvPicPr>
        <p:blipFill rotWithShape="1">
          <a:blip r:embed="rId4">
            <a:alphaModFix/>
          </a:blip>
          <a:srcRect b="58592" l="0" r="0" t="0"/>
          <a:stretch/>
        </p:blipFill>
        <p:spPr>
          <a:xfrm>
            <a:off x="1202600" y="3633925"/>
            <a:ext cx="3984650" cy="28396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58" y="0"/>
            <a:ext cx="38181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43"/>
          <p:cNvSpPr txBox="1"/>
          <p:nvPr>
            <p:ph idx="1" type="body"/>
          </p:nvPr>
        </p:nvSpPr>
        <p:spPr>
          <a:xfrm>
            <a:off x="4389125" y="1783075"/>
            <a:ext cx="4278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outputWordCounts</a:t>
            </a:r>
            <a:endParaRPr b="1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False: 詞袋模型 </a:t>
            </a:r>
            <a:br>
              <a:rPr lang="zh-TW"/>
            </a:br>
            <a:r>
              <a:rPr lang="zh-TW"/>
              <a:t>(不計算次數)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True: 詞頻模型 </a:t>
            </a:r>
            <a:br>
              <a:rPr lang="zh-TW"/>
            </a:br>
            <a:r>
              <a:rPr lang="zh-TW"/>
              <a:t>(計算次數)</a:t>
            </a:r>
            <a:endParaRPr/>
          </a:p>
        </p:txBody>
      </p:sp>
      <p:sp>
        <p:nvSpPr>
          <p:cNvPr id="1602" name="Google Shape;1602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3" name="Google Shape;1603;p143"/>
          <p:cNvSpPr txBox="1"/>
          <p:nvPr>
            <p:ph type="title"/>
          </p:nvPr>
        </p:nvSpPr>
        <p:spPr>
          <a:xfrm>
            <a:off x="4194450" y="169425"/>
            <a:ext cx="44733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Weka中的詞袋與詞頻模型</a:t>
            </a:r>
            <a:endParaRPr/>
          </a:p>
        </p:txBody>
      </p:sp>
      <p:sp>
        <p:nvSpPr>
          <p:cNvPr id="1604" name="Google Shape;1604;p14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43"/>
          <p:cNvSpPr/>
          <p:nvPr/>
        </p:nvSpPr>
        <p:spPr>
          <a:xfrm>
            <a:off x="675950" y="4439900"/>
            <a:ext cx="3448800" cy="65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58" y="0"/>
            <a:ext cx="38181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144"/>
          <p:cNvSpPr txBox="1"/>
          <p:nvPr>
            <p:ph idx="1" type="body"/>
          </p:nvPr>
        </p:nvSpPr>
        <p:spPr>
          <a:xfrm>
            <a:off x="4698825" y="1783075"/>
            <a:ext cx="3969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TW"/>
              <a:t>IDFTransform</a:t>
            </a:r>
            <a:r>
              <a:rPr lang="zh-TW"/>
              <a:t>: True </a:t>
            </a:r>
            <a:br>
              <a:rPr lang="zh-TW"/>
            </a:br>
            <a:r>
              <a:rPr lang="zh-TW" sz="2000"/>
              <a:t>f</a:t>
            </a:r>
            <a:r>
              <a:rPr baseline="-25000" lang="zh-TW" sz="2000"/>
              <a:t>ij</a:t>
            </a:r>
            <a:r>
              <a:rPr lang="zh-TW" sz="2000"/>
              <a:t>*log(文件數量/文件中有詞i)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TFTransform</a:t>
            </a:r>
            <a:r>
              <a:rPr lang="zh-TW">
                <a:solidFill>
                  <a:schemeClr val="dk1"/>
                </a:solidFill>
              </a:rPr>
              <a:t>: True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log(1+f</a:t>
            </a:r>
            <a:r>
              <a:rPr baseline="-25000" lang="zh-TW">
                <a:solidFill>
                  <a:schemeClr val="dk1"/>
                </a:solidFill>
              </a:rPr>
              <a:t>ij</a:t>
            </a:r>
            <a:r>
              <a:rPr lang="zh-TW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outputWordCounts</a:t>
            </a:r>
            <a:r>
              <a:rPr lang="zh-TW">
                <a:solidFill>
                  <a:schemeClr val="dk1"/>
                </a:solidFill>
              </a:rPr>
              <a:t>: True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TW">
                <a:solidFill>
                  <a:schemeClr val="dk1"/>
                </a:solidFill>
              </a:rPr>
              <a:t>j 文件 (案例)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TW">
                <a:solidFill>
                  <a:schemeClr val="dk1"/>
                </a:solidFill>
              </a:rPr>
              <a:t>第i個詞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TW">
                <a:solidFill>
                  <a:schemeClr val="dk1"/>
                </a:solidFill>
              </a:rPr>
              <a:t>頻率f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3" name="Google Shape;1613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4" name="Google Shape;1614;p144"/>
          <p:cNvSpPr txBox="1"/>
          <p:nvPr>
            <p:ph type="title"/>
          </p:nvPr>
        </p:nvSpPr>
        <p:spPr>
          <a:xfrm>
            <a:off x="4624450" y="169425"/>
            <a:ext cx="40434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Weka中的TF-IDF模型</a:t>
            </a:r>
            <a:endParaRPr/>
          </a:p>
        </p:txBody>
      </p:sp>
      <p:sp>
        <p:nvSpPr>
          <p:cNvPr id="1615" name="Google Shape;1615;p14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44"/>
          <p:cNvSpPr/>
          <p:nvPr/>
        </p:nvSpPr>
        <p:spPr>
          <a:xfrm>
            <a:off x="675950" y="4439900"/>
            <a:ext cx="3448800" cy="41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17" name="Google Shape;1617;p144"/>
          <p:cNvSpPr/>
          <p:nvPr/>
        </p:nvSpPr>
        <p:spPr>
          <a:xfrm>
            <a:off x="675950" y="1298475"/>
            <a:ext cx="3448800" cy="65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4" name="Google Shape;1624;p145"/>
          <p:cNvSpPr txBox="1"/>
          <p:nvPr>
            <p:ph idx="1" type="body"/>
          </p:nvPr>
        </p:nvSpPr>
        <p:spPr>
          <a:xfrm>
            <a:off x="3592700" y="4167900"/>
            <a:ext cx="51945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斷詞處理和文字向量化的設定</a:t>
            </a:r>
            <a:br>
              <a:rPr lang="zh-TW"/>
            </a:br>
            <a:r>
              <a:rPr lang="zh-TW"/>
              <a:t>對文本探勘的結果有決定性的影響。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如果你的分析結果不盡理想，</a:t>
            </a:r>
            <a:br>
              <a:rPr lang="zh-TW"/>
            </a:br>
            <a:r>
              <a:rPr lang="zh-TW"/>
              <a:t>不妨調整設定後，再來重新分析。</a:t>
            </a:r>
            <a:endParaRPr/>
          </a:p>
        </p:txBody>
      </p:sp>
      <p:sp>
        <p:nvSpPr>
          <p:cNvPr id="1625" name="Google Shape;1625;p145"/>
          <p:cNvSpPr txBox="1"/>
          <p:nvPr>
            <p:ph type="title"/>
          </p:nvPr>
        </p:nvSpPr>
        <p:spPr>
          <a:xfrm>
            <a:off x="3138800" y="169425"/>
            <a:ext cx="56484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不斷調整設定，找出最佳結果</a:t>
            </a:r>
            <a:endParaRPr sz="3200"/>
          </a:p>
        </p:txBody>
      </p:sp>
      <p:sp>
        <p:nvSpPr>
          <p:cNvPr id="1626" name="Google Shape;1626;p145"/>
          <p:cNvSpPr txBox="1"/>
          <p:nvPr>
            <p:ph idx="2" type="title"/>
          </p:nvPr>
        </p:nvSpPr>
        <p:spPr>
          <a:xfrm>
            <a:off x="456725" y="2210400"/>
            <a:ext cx="19944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卡關了?</a:t>
            </a:r>
            <a:endParaRPr/>
          </a:p>
        </p:txBody>
      </p:sp>
      <p:grpSp>
        <p:nvGrpSpPr>
          <p:cNvPr id="1627" name="Google Shape;1627;p145"/>
          <p:cNvGrpSpPr/>
          <p:nvPr/>
        </p:nvGrpSpPr>
        <p:grpSpPr>
          <a:xfrm>
            <a:off x="4182582" y="1720176"/>
            <a:ext cx="4336851" cy="2235541"/>
            <a:chOff x="115025" y="2104075"/>
            <a:chExt cx="6560053" cy="3381547"/>
          </a:xfrm>
        </p:grpSpPr>
        <p:grpSp>
          <p:nvGrpSpPr>
            <p:cNvPr id="1628" name="Google Shape;1628;p145"/>
            <p:cNvGrpSpPr/>
            <p:nvPr/>
          </p:nvGrpSpPr>
          <p:grpSpPr>
            <a:xfrm>
              <a:off x="630730" y="2104075"/>
              <a:ext cx="6044347" cy="731700"/>
              <a:chOff x="630730" y="880970"/>
              <a:chExt cx="6044347" cy="731700"/>
            </a:xfrm>
          </p:grpSpPr>
          <p:sp>
            <p:nvSpPr>
              <p:cNvPr id="1629" name="Google Shape;1629;p145"/>
              <p:cNvSpPr txBox="1"/>
              <p:nvPr/>
            </p:nvSpPr>
            <p:spPr>
              <a:xfrm>
                <a:off x="630730" y="931175"/>
                <a:ext cx="20844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700">
                    <a:solidFill>
                      <a:srgbClr val="08563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1. 分解</a:t>
                </a:r>
                <a:endParaRPr sz="27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630" name="Google Shape;1630;p145"/>
              <p:cNvSpPr/>
              <p:nvPr/>
            </p:nvSpPr>
            <p:spPr>
              <a:xfrm>
                <a:off x="2789778" y="880970"/>
                <a:ext cx="3885300" cy="731700"/>
              </a:xfrm>
              <a:prstGeom prst="rect">
                <a:avLst/>
              </a:prstGeom>
              <a:solidFill>
                <a:srgbClr val="08563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631" name="Google Shape;1631;p145"/>
              <p:cNvSpPr txBox="1"/>
              <p:nvPr/>
            </p:nvSpPr>
            <p:spPr>
              <a:xfrm>
                <a:off x="2882491" y="965246"/>
                <a:ext cx="3546000" cy="5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最小意義單位的分析</a:t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2" name="Google Shape;1632;p145"/>
            <p:cNvGrpSpPr/>
            <p:nvPr/>
          </p:nvGrpSpPr>
          <p:grpSpPr>
            <a:xfrm>
              <a:off x="444180" y="2988439"/>
              <a:ext cx="5962100" cy="731700"/>
              <a:chOff x="444180" y="1765334"/>
              <a:chExt cx="5962100" cy="731700"/>
            </a:xfrm>
          </p:grpSpPr>
          <p:sp>
            <p:nvSpPr>
              <p:cNvPr id="1633" name="Google Shape;1633;p145"/>
              <p:cNvSpPr txBox="1"/>
              <p:nvPr/>
            </p:nvSpPr>
            <p:spPr>
              <a:xfrm>
                <a:off x="444180" y="1815550"/>
                <a:ext cx="22710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700">
                    <a:solidFill>
                      <a:srgbClr val="0B714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2. 轉換</a:t>
                </a:r>
                <a:endParaRPr sz="27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634" name="Google Shape;1634;p145"/>
              <p:cNvSpPr/>
              <p:nvPr/>
            </p:nvSpPr>
            <p:spPr>
              <a:xfrm>
                <a:off x="2789779" y="1765334"/>
                <a:ext cx="3616500" cy="731700"/>
              </a:xfrm>
              <a:prstGeom prst="rect">
                <a:avLst/>
              </a:prstGeom>
              <a:solidFill>
                <a:srgbClr val="0B714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635" name="Google Shape;1635;p145"/>
              <p:cNvSpPr txBox="1"/>
              <p:nvPr/>
            </p:nvSpPr>
            <p:spPr>
              <a:xfrm>
                <a:off x="2882489" y="1971906"/>
                <a:ext cx="32538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統一不同的用詞</a:t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36" name="Google Shape;1636;p145"/>
            <p:cNvGrpSpPr/>
            <p:nvPr/>
          </p:nvGrpSpPr>
          <p:grpSpPr>
            <a:xfrm>
              <a:off x="725624" y="3869543"/>
              <a:ext cx="5410655" cy="731700"/>
              <a:chOff x="725624" y="2646438"/>
              <a:chExt cx="5410655" cy="731700"/>
            </a:xfrm>
          </p:grpSpPr>
          <p:sp>
            <p:nvSpPr>
              <p:cNvPr id="1637" name="Google Shape;1637;p145"/>
              <p:cNvSpPr txBox="1"/>
              <p:nvPr/>
            </p:nvSpPr>
            <p:spPr>
              <a:xfrm>
                <a:off x="725624" y="2696620"/>
                <a:ext cx="19893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700">
                    <a:solidFill>
                      <a:srgbClr val="0B7743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3. 移除</a:t>
                </a:r>
                <a:endParaRPr sz="27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638" name="Google Shape;1638;p145"/>
              <p:cNvSpPr/>
              <p:nvPr/>
            </p:nvSpPr>
            <p:spPr>
              <a:xfrm>
                <a:off x="2789779" y="2646438"/>
                <a:ext cx="3346500" cy="731700"/>
              </a:xfrm>
              <a:prstGeom prst="rect">
                <a:avLst/>
              </a:prstGeom>
              <a:solidFill>
                <a:srgbClr val="0B774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639" name="Google Shape;1639;p145"/>
              <p:cNvSpPr txBox="1"/>
              <p:nvPr/>
            </p:nvSpPr>
            <p:spPr>
              <a:xfrm>
                <a:off x="2882490" y="2852993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刪除多餘的資訊</a:t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40" name="Google Shape;1640;p145"/>
            <p:cNvGrpSpPr/>
            <p:nvPr/>
          </p:nvGrpSpPr>
          <p:grpSpPr>
            <a:xfrm>
              <a:off x="115025" y="4753922"/>
              <a:ext cx="5752154" cy="731700"/>
              <a:chOff x="115025" y="3530817"/>
              <a:chExt cx="5752154" cy="731700"/>
            </a:xfrm>
          </p:grpSpPr>
          <p:sp>
            <p:nvSpPr>
              <p:cNvPr id="1641" name="Google Shape;1641;p145"/>
              <p:cNvSpPr txBox="1"/>
              <p:nvPr/>
            </p:nvSpPr>
            <p:spPr>
              <a:xfrm>
                <a:off x="115025" y="3580995"/>
                <a:ext cx="2600100" cy="62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700">
                    <a:solidFill>
                      <a:srgbClr val="0C8148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4. 向量化</a:t>
                </a:r>
                <a:endParaRPr sz="27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642" name="Google Shape;1642;p145"/>
              <p:cNvSpPr/>
              <p:nvPr/>
            </p:nvSpPr>
            <p:spPr>
              <a:xfrm>
                <a:off x="2789779" y="3530817"/>
                <a:ext cx="3077400" cy="731700"/>
              </a:xfrm>
              <a:prstGeom prst="rect">
                <a:avLst/>
              </a:prstGeom>
              <a:solidFill>
                <a:srgbClr val="0C81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643" name="Google Shape;1643;p145"/>
              <p:cNvSpPr txBox="1"/>
              <p:nvPr/>
            </p:nvSpPr>
            <p:spPr>
              <a:xfrm>
                <a:off x="2882490" y="3737371"/>
                <a:ext cx="2864700" cy="33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轉成電腦可讀的</a:t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結構化資料</a:t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644" name="Google Shape;1644;p14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6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5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025" y="1005025"/>
            <a:ext cx="1987950" cy="17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5"/>
          <p:cNvSpPr/>
          <p:nvPr/>
        </p:nvSpPr>
        <p:spPr>
          <a:xfrm>
            <a:off x="2550175" y="4805025"/>
            <a:ext cx="39714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comments-raw.ods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468" name="Google Shape;468;p65"/>
          <p:cNvGrpSpPr/>
          <p:nvPr/>
        </p:nvGrpSpPr>
        <p:grpSpPr>
          <a:xfrm>
            <a:off x="3864650" y="3516375"/>
            <a:ext cx="1315850" cy="1483200"/>
            <a:chOff x="6007700" y="2877025"/>
            <a:chExt cx="1315850" cy="1483200"/>
          </a:xfrm>
        </p:grpSpPr>
        <p:sp>
          <p:nvSpPr>
            <p:cNvPr id="469" name="Google Shape;469;p65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470" name="Google Shape;470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1" name="Google Shape;471;p65"/>
          <p:cNvSpPr/>
          <p:nvPr/>
        </p:nvSpPr>
        <p:spPr>
          <a:xfrm flipH="1" rot="5400000">
            <a:off x="4322025" y="2964825"/>
            <a:ext cx="578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1" name="Google Shape;1651;p14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 </a:t>
            </a:r>
            <a:r>
              <a:rPr b="0" lang="zh-TW" sz="3200"/>
              <a:t>自動分辨文本類型</a:t>
            </a:r>
            <a:endParaRPr b="0" sz="3200"/>
          </a:p>
        </p:txBody>
      </p:sp>
      <p:sp>
        <p:nvSpPr>
          <p:cNvPr id="1652" name="Google Shape;1652;p14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</a:t>
            </a:r>
            <a:r>
              <a:rPr lang="zh-TW"/>
              <a:t> 2. 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9" name="Google Shape;1659;p1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https://www.mrright.in/ideas/consumer-electronics/computers/3-possible-reasons-behind-a-noisy-laptop/</a:t>
            </a:r>
            <a:endParaRPr sz="1200"/>
          </a:p>
        </p:txBody>
      </p:sp>
      <p:pic>
        <p:nvPicPr>
          <p:cNvPr id="1660" name="Google Shape;166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51" y="1413225"/>
            <a:ext cx="5270076" cy="378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512" y="2271636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562" y="1786186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887" y="1291911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812" y="1291911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737" y="1539061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637" y="2271636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637" y="3275886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Google Shape;1668;p147"/>
          <p:cNvSpPr txBox="1"/>
          <p:nvPr>
            <p:ph type="title"/>
          </p:nvPr>
        </p:nvSpPr>
        <p:spPr>
          <a:xfrm>
            <a:off x="476250" y="51033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作者的警訊！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Google Shape;16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1">
            <a:off x="-345276" y="1901436"/>
            <a:ext cx="2900629" cy="236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700000">
            <a:off x="6336119" y="2484280"/>
            <a:ext cx="3208689" cy="2363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7" name="Google Shape;1677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情緒用詞，準備好了</a:t>
            </a:r>
            <a:endParaRPr/>
          </a:p>
        </p:txBody>
      </p:sp>
      <p:sp>
        <p:nvSpPr>
          <p:cNvPr id="1678" name="Google Shape;1678;p14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48"/>
          <p:cNvSpPr/>
          <p:nvPr/>
        </p:nvSpPr>
        <p:spPr>
          <a:xfrm rot="-1799730">
            <a:off x="5582415" y="2124394"/>
            <a:ext cx="578479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0" name="Google Shape;1680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3425" y="2014975"/>
            <a:ext cx="2197150" cy="21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48"/>
          <p:cNvSpPr/>
          <p:nvPr/>
        </p:nvSpPr>
        <p:spPr>
          <a:xfrm>
            <a:off x="1741400" y="1531325"/>
            <a:ext cx="1146900" cy="1132200"/>
          </a:xfrm>
          <a:prstGeom prst="wedgeEllipseCallout">
            <a:avLst>
              <a:gd fmla="val -45209" name="adj1"/>
              <a:gd fmla="val 49221" name="adj2"/>
            </a:avLst>
          </a:prstGeom>
          <a:solidFill>
            <a:srgbClr val="FFFFFF"/>
          </a:solidFill>
          <a:ln cap="flat" cmpd="sng" w="3810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682" name="Google Shape;1682;p148"/>
          <p:cNvSpPr/>
          <p:nvPr/>
        </p:nvSpPr>
        <p:spPr>
          <a:xfrm>
            <a:off x="5997775" y="1531325"/>
            <a:ext cx="1146900" cy="1132200"/>
          </a:xfrm>
          <a:prstGeom prst="wedgeEllipseCallout">
            <a:avLst>
              <a:gd fmla="val 62811" name="adj1"/>
              <a:gd fmla="val 35934" name="adj2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683" name="Google Shape;1683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5325" y="1547886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1688" y="1547875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48"/>
          <p:cNvSpPr/>
          <p:nvPr/>
        </p:nvSpPr>
        <p:spPr>
          <a:xfrm>
            <a:off x="2822850" y="4714200"/>
            <a:ext cx="3498300" cy="1243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Sentiment Classification</a:t>
            </a:r>
            <a:endParaRPr b="1"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情緒分類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6" name="Google Shape;1686;p148"/>
          <p:cNvSpPr/>
          <p:nvPr/>
        </p:nvSpPr>
        <p:spPr>
          <a:xfrm flipH="1" rot="5400000">
            <a:off x="4282800" y="4292225"/>
            <a:ext cx="578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48"/>
          <p:cNvSpPr/>
          <p:nvPr/>
        </p:nvSpPr>
        <p:spPr>
          <a:xfrm flipH="1" rot="1799730">
            <a:off x="2980815" y="2124394"/>
            <a:ext cx="578479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4" name="Google Shape;1694;p14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</a:t>
            </a:r>
            <a:r>
              <a:rPr lang="zh-TW"/>
              <a:t>預測</a:t>
            </a:r>
            <a:endParaRPr/>
          </a:p>
        </p:txBody>
      </p:sp>
      <p:sp>
        <p:nvSpPr>
          <p:cNvPr id="1695" name="Google Shape;1695;p149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highlight>
                  <a:srgbClr val="CCCCCC"/>
                </a:highlight>
              </a:rPr>
              <a:t>Jieba-JS：斷詞處理 (</a:t>
            </a:r>
            <a:r>
              <a:rPr lang="zh-TW">
                <a:highlight>
                  <a:srgbClr val="CCCCCC"/>
                </a:highlight>
              </a:rPr>
              <a:t>參考文本探勘之比較</a:t>
            </a:r>
            <a:r>
              <a:rPr lang="zh-TW">
                <a:highlight>
                  <a:srgbClr val="CCCCCC"/>
                </a:highlight>
              </a:rPr>
              <a:t>)</a:t>
            </a:r>
            <a:endParaRPr>
              <a:highlight>
                <a:srgbClr val="CCCCCC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Weka分類：分類器設定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Weka分類：分類模型建立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Weka</a:t>
            </a:r>
            <a:r>
              <a:rPr lang="zh-TW"/>
              <a:t>分類：自動分類</a:t>
            </a:r>
            <a:endParaRPr/>
          </a:p>
        </p:txBody>
      </p:sp>
      <p:sp>
        <p:nvSpPr>
          <p:cNvPr id="1696" name="Google Shape;1696;p149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50"/>
          <p:cNvSpPr txBox="1"/>
          <p:nvPr>
            <p:ph idx="1" type="body"/>
          </p:nvPr>
        </p:nvSpPr>
        <p:spPr>
          <a:xfrm>
            <a:off x="3258200" y="4911225"/>
            <a:ext cx="54096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請參考「文本探勘之比較」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的實作內容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或是直接從此檔案開始進行</a:t>
            </a:r>
            <a:endParaRPr/>
          </a:p>
        </p:txBody>
      </p:sp>
      <p:sp>
        <p:nvSpPr>
          <p:cNvPr id="1703" name="Google Shape;1703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4" name="Google Shape;1704;p15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</a:t>
            </a:r>
            <a:r>
              <a:rPr lang="zh-TW"/>
              <a:t>斷詞處理</a:t>
            </a:r>
            <a:endParaRPr/>
          </a:p>
        </p:txBody>
      </p:sp>
      <p:sp>
        <p:nvSpPr>
          <p:cNvPr id="1705" name="Google Shape;1705;p15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已完成</a:t>
            </a:r>
            <a:endParaRPr/>
          </a:p>
        </p:txBody>
      </p:sp>
      <p:sp>
        <p:nvSpPr>
          <p:cNvPr id="1706" name="Google Shape;1706;p150"/>
          <p:cNvSpPr/>
          <p:nvPr/>
        </p:nvSpPr>
        <p:spPr>
          <a:xfrm>
            <a:off x="3130650" y="375921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comments-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0000FF"/>
                </a:solidFill>
              </a:rPr>
              <a:t>train-seg.ods</a:t>
            </a:r>
            <a:endParaRPr sz="3200" u="sng">
              <a:solidFill>
                <a:srgbClr val="0000FF"/>
              </a:solidFill>
            </a:endParaRPr>
          </a:p>
        </p:txBody>
      </p:sp>
      <p:grpSp>
        <p:nvGrpSpPr>
          <p:cNvPr id="1707" name="Google Shape;1707;p150"/>
          <p:cNvGrpSpPr/>
          <p:nvPr/>
        </p:nvGrpSpPr>
        <p:grpSpPr>
          <a:xfrm>
            <a:off x="4091529" y="2865920"/>
            <a:ext cx="883725" cy="996117"/>
            <a:chOff x="6007700" y="2877025"/>
            <a:chExt cx="1315850" cy="1483200"/>
          </a:xfrm>
        </p:grpSpPr>
        <p:sp>
          <p:nvSpPr>
            <p:cNvPr id="1708" name="Google Shape;1708;p15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709" name="Google Shape;1709;p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0" name="Google Shape;1710;p150"/>
          <p:cNvSpPr/>
          <p:nvPr/>
        </p:nvSpPr>
        <p:spPr>
          <a:xfrm>
            <a:off x="3130648" y="1615675"/>
            <a:ext cx="2882700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訓練資料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1" name="Google Shape;1711;p150"/>
          <p:cNvSpPr/>
          <p:nvPr/>
        </p:nvSpPr>
        <p:spPr>
          <a:xfrm flipH="1" rot="5400000">
            <a:off x="4305950" y="2326175"/>
            <a:ext cx="471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150"/>
          <p:cNvSpPr/>
          <p:nvPr/>
        </p:nvSpPr>
        <p:spPr>
          <a:xfrm>
            <a:off x="6112775" y="375921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 u="sng">
                <a:solidFill>
                  <a:srgbClr val="0000FF"/>
                </a:solidFill>
              </a:rPr>
              <a:t>comments-</a:t>
            </a:r>
            <a:endParaRPr sz="2500" u="sng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rgbClr val="0000FF"/>
                </a:solidFill>
              </a:rPr>
              <a:t>unknown-seg.ods</a:t>
            </a:r>
            <a:endParaRPr sz="2500" u="sng">
              <a:solidFill>
                <a:srgbClr val="0000FF"/>
              </a:solidFill>
            </a:endParaRPr>
          </a:p>
        </p:txBody>
      </p:sp>
      <p:grpSp>
        <p:nvGrpSpPr>
          <p:cNvPr id="1713" name="Google Shape;1713;p150"/>
          <p:cNvGrpSpPr/>
          <p:nvPr/>
        </p:nvGrpSpPr>
        <p:grpSpPr>
          <a:xfrm>
            <a:off x="7141338" y="2976904"/>
            <a:ext cx="775562" cy="874198"/>
            <a:chOff x="6007700" y="2877025"/>
            <a:chExt cx="1315850" cy="1483200"/>
          </a:xfrm>
        </p:grpSpPr>
        <p:sp>
          <p:nvSpPr>
            <p:cNvPr id="1714" name="Google Shape;1714;p15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715" name="Google Shape;1715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6" name="Google Shape;1716;p150"/>
          <p:cNvSpPr/>
          <p:nvPr/>
        </p:nvSpPr>
        <p:spPr>
          <a:xfrm>
            <a:off x="6112773" y="1615675"/>
            <a:ext cx="2882700" cy="76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未知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17" name="Google Shape;1717;p150"/>
          <p:cNvSpPr/>
          <p:nvPr/>
        </p:nvSpPr>
        <p:spPr>
          <a:xfrm flipH="1" rot="5400000">
            <a:off x="7288075" y="2326175"/>
            <a:ext cx="471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5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5" name="Google Shape;1725;p15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實作步驟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文本探勘之預測</a:t>
            </a:r>
            <a:endParaRPr/>
          </a:p>
        </p:txBody>
      </p:sp>
      <p:sp>
        <p:nvSpPr>
          <p:cNvPr id="1726" name="Google Shape;1726;p151"/>
          <p:cNvSpPr txBox="1"/>
          <p:nvPr>
            <p:ph idx="1" type="body"/>
          </p:nvPr>
        </p:nvSpPr>
        <p:spPr>
          <a:xfrm>
            <a:off x="3990650" y="1783075"/>
            <a:ext cx="4677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highlight>
                  <a:srgbClr val="CCCCCC"/>
                </a:highlight>
              </a:rPr>
              <a:t>Jieba-JS：斷詞處理 (參考文本探勘之比較)</a:t>
            </a:r>
            <a:endParaRPr>
              <a:highlight>
                <a:srgbClr val="CCCCCC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Weka分類：分類器設定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Weka分類：分類模型建立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Weka分類：自動分類</a:t>
            </a:r>
            <a:endParaRPr/>
          </a:p>
        </p:txBody>
      </p:sp>
      <p:sp>
        <p:nvSpPr>
          <p:cNvPr id="1727" name="Google Shape;1727;p151"/>
          <p:cNvSpPr/>
          <p:nvPr/>
        </p:nvSpPr>
        <p:spPr>
          <a:xfrm>
            <a:off x="3822775" y="2797000"/>
            <a:ext cx="4409100" cy="5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28" name="Google Shape;1728;p151"/>
          <p:cNvSpPr txBox="1"/>
          <p:nvPr>
            <p:ph idx="2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5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52"/>
          <p:cNvSpPr/>
          <p:nvPr/>
        </p:nvSpPr>
        <p:spPr>
          <a:xfrm>
            <a:off x="5739650" y="45820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500" u="sng">
                <a:solidFill>
                  <a:srgbClr val="0000FF"/>
                </a:solidFill>
              </a:rPr>
              <a:t>comments-</a:t>
            </a:r>
            <a:endParaRPr sz="2500" u="sng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 u="sng">
                <a:solidFill>
                  <a:srgbClr val="FF0000"/>
                </a:solidFill>
              </a:rPr>
              <a:t>unknown-seg</a:t>
            </a:r>
            <a:r>
              <a:rPr lang="zh-TW" sz="2500" u="sng">
                <a:solidFill>
                  <a:srgbClr val="0000FF"/>
                </a:solidFill>
              </a:rPr>
              <a:t>.ods</a:t>
            </a:r>
            <a:endParaRPr sz="2500" u="sng">
              <a:solidFill>
                <a:srgbClr val="0000FF"/>
              </a:solidFill>
            </a:endParaRPr>
          </a:p>
        </p:txBody>
      </p:sp>
      <p:grpSp>
        <p:nvGrpSpPr>
          <p:cNvPr id="1736" name="Google Shape;1736;p152"/>
          <p:cNvGrpSpPr/>
          <p:nvPr/>
        </p:nvGrpSpPr>
        <p:grpSpPr>
          <a:xfrm>
            <a:off x="4655175" y="4416475"/>
            <a:ext cx="1315850" cy="1483200"/>
            <a:chOff x="6007700" y="2877025"/>
            <a:chExt cx="1315850" cy="1483200"/>
          </a:xfrm>
        </p:grpSpPr>
        <p:sp>
          <p:nvSpPr>
            <p:cNvPr id="1737" name="Google Shape;1737;p152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738" name="Google Shape;1738;p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9" name="Google Shape;1739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40" name="Google Shape;1740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A. 下載檔案</a:t>
            </a:r>
            <a:endParaRPr/>
          </a:p>
        </p:txBody>
      </p:sp>
      <p:sp>
        <p:nvSpPr>
          <p:cNvPr id="1741" name="Google Shape;1741;p15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52"/>
          <p:cNvSpPr/>
          <p:nvPr/>
        </p:nvSpPr>
        <p:spPr>
          <a:xfrm>
            <a:off x="5642825" y="2412048"/>
            <a:ext cx="2882700" cy="100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 u="sng">
                <a:solidFill>
                  <a:srgbClr val="0000FF"/>
                </a:solidFill>
              </a:rPr>
              <a:t>comments-</a:t>
            </a:r>
            <a:endParaRPr sz="3000" u="sng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>
                <a:solidFill>
                  <a:srgbClr val="FF0000"/>
                </a:solidFill>
              </a:rPr>
              <a:t>train-seg</a:t>
            </a:r>
            <a:r>
              <a:rPr lang="zh-TW" sz="3000" u="sng">
                <a:solidFill>
                  <a:srgbClr val="0000FF"/>
                </a:solidFill>
              </a:rPr>
              <a:t>.ods</a:t>
            </a:r>
            <a:endParaRPr sz="3000" u="sng">
              <a:solidFill>
                <a:srgbClr val="0000FF"/>
              </a:solidFill>
            </a:endParaRPr>
          </a:p>
        </p:txBody>
      </p:sp>
      <p:sp>
        <p:nvSpPr>
          <p:cNvPr id="1743" name="Google Shape;1743;p152"/>
          <p:cNvSpPr/>
          <p:nvPr/>
        </p:nvSpPr>
        <p:spPr>
          <a:xfrm flipH="1">
            <a:off x="3669892" y="374705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4" name="Google Shape;1744;p152"/>
          <p:cNvGrpSpPr/>
          <p:nvPr/>
        </p:nvGrpSpPr>
        <p:grpSpPr>
          <a:xfrm>
            <a:off x="4552950" y="2173250"/>
            <a:ext cx="1315850" cy="1483200"/>
            <a:chOff x="6007700" y="2877025"/>
            <a:chExt cx="1315850" cy="1483200"/>
          </a:xfrm>
        </p:grpSpPr>
        <p:sp>
          <p:nvSpPr>
            <p:cNvPr id="1745" name="Google Shape;1745;p152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746" name="Google Shape;1746;p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7" name="Google Shape;1747;p152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1748" name="Google Shape;1748;p152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1749" name="Google Shape;1749;p152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1750" name="Google Shape;1750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7" name="Google Shape;1757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開啟Explorer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758" name="Google Shape;1758;p1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9" name="Google Shape;175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2735763"/>
            <a:ext cx="37338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5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開啟Weka的Explorer</a:t>
            </a:r>
            <a:endParaRPr/>
          </a:p>
        </p:txBody>
      </p:sp>
      <p:sp>
        <p:nvSpPr>
          <p:cNvPr id="1761" name="Google Shape;1761;p15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53"/>
          <p:cNvSpPr/>
          <p:nvPr/>
        </p:nvSpPr>
        <p:spPr>
          <a:xfrm>
            <a:off x="3000925" y="3433425"/>
            <a:ext cx="1292700" cy="48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63" name="Google Shape;1763;p153"/>
          <p:cNvSpPr/>
          <p:nvPr/>
        </p:nvSpPr>
        <p:spPr>
          <a:xfrm>
            <a:off x="4364800" y="2947025"/>
            <a:ext cx="773400" cy="763500"/>
          </a:xfrm>
          <a:prstGeom prst="wedgeEllipseCallout">
            <a:avLst>
              <a:gd fmla="val -74564" name="adj1"/>
              <a:gd fmla="val 264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C. 開啟檔案</a:t>
            </a:r>
            <a:endParaRPr/>
          </a:p>
        </p:txBody>
      </p:sp>
      <p:sp>
        <p:nvSpPr>
          <p:cNvPr id="1770" name="Google Shape;1770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1" name="Google Shape;1771;p1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2" name="Google Shape;177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54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74" name="Google Shape;1774;p154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>
                <a:solidFill>
                  <a:schemeClr val="hlink"/>
                </a:solidFill>
              </a:rPr>
              <a:t>comments-</a:t>
            </a:r>
            <a:endParaRPr sz="3000" u="sng">
              <a:solidFill>
                <a:schemeClr val="hlink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u="sng">
                <a:solidFill>
                  <a:srgbClr val="FF0000"/>
                </a:solidFill>
              </a:rPr>
              <a:t>train-seg</a:t>
            </a:r>
            <a:r>
              <a:rPr lang="zh-TW" sz="3000" u="sng">
                <a:solidFill>
                  <a:schemeClr val="hlink"/>
                </a:solidFill>
              </a:rPr>
              <a:t>.ods</a:t>
            </a:r>
            <a:endParaRPr sz="3000" u="sng">
              <a:solidFill>
                <a:schemeClr val="hlink"/>
              </a:solidFill>
            </a:endParaRPr>
          </a:p>
        </p:txBody>
      </p:sp>
      <p:sp>
        <p:nvSpPr>
          <p:cNvPr id="1775" name="Google Shape;1775;p154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6" name="Google Shape;1776;p154"/>
          <p:cNvGrpSpPr/>
          <p:nvPr/>
        </p:nvGrpSpPr>
        <p:grpSpPr>
          <a:xfrm>
            <a:off x="6007700" y="2724625"/>
            <a:ext cx="1315850" cy="1483200"/>
            <a:chOff x="6007700" y="2877025"/>
            <a:chExt cx="1315850" cy="1483200"/>
          </a:xfrm>
        </p:grpSpPr>
        <p:sp>
          <p:nvSpPr>
            <p:cNvPr id="1777" name="Google Shape;1777;p154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778" name="Google Shape;1778;p1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155"/>
          <p:cNvPicPr preferRelativeResize="0"/>
          <p:nvPr/>
        </p:nvPicPr>
        <p:blipFill rotWithShape="1">
          <a:blip r:embed="rId3">
            <a:alphaModFix/>
          </a:blip>
          <a:srcRect b="26937" l="0" r="46449" t="0"/>
          <a:stretch/>
        </p:blipFill>
        <p:spPr>
          <a:xfrm>
            <a:off x="476250" y="2271725"/>
            <a:ext cx="3407299" cy="38136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5" name="Google Shape;1785;p155"/>
          <p:cNvSpPr txBox="1"/>
          <p:nvPr>
            <p:ph idx="1" type="body"/>
          </p:nvPr>
        </p:nvSpPr>
        <p:spPr>
          <a:xfrm>
            <a:off x="4414850" y="2271725"/>
            <a:ext cx="4252800" cy="42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確定待處理文本所在的</a:t>
            </a:r>
            <a:br>
              <a:rPr lang="zh-TW"/>
            </a:br>
            <a:r>
              <a:rPr lang="zh-TW">
                <a:highlight>
                  <a:srgbClr val="FFFF00"/>
                </a:highlight>
              </a:rPr>
              <a:t>屬性編號</a:t>
            </a:r>
            <a:br>
              <a:rPr lang="zh-TW"/>
            </a:br>
            <a:r>
              <a:rPr lang="zh-TW"/>
              <a:t>No. </a:t>
            </a:r>
            <a:r>
              <a:rPr b="1" lang="zh-TW">
                <a:solidFill>
                  <a:srgbClr val="FF0000"/>
                </a:solidFill>
              </a:rPr>
              <a:t>1</a:t>
            </a:r>
            <a:endParaRPr/>
          </a:p>
        </p:txBody>
      </p:sp>
      <p:sp>
        <p:nvSpPr>
          <p:cNvPr id="1786" name="Google Shape;1786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87" name="Google Shape;1787;p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>
                <a:solidFill>
                  <a:schemeClr val="dk1"/>
                </a:solidFill>
              </a:rPr>
              <a:t>STEP 2. 分類器設定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D. 確認文本的屬性編號</a:t>
            </a:r>
            <a:endParaRPr b="0" sz="2400">
              <a:solidFill>
                <a:schemeClr val="dk1"/>
              </a:solidFill>
            </a:endParaRPr>
          </a:p>
        </p:txBody>
      </p:sp>
      <p:sp>
        <p:nvSpPr>
          <p:cNvPr id="1788" name="Google Shape;1788;p15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55"/>
          <p:cNvSpPr/>
          <p:nvPr/>
        </p:nvSpPr>
        <p:spPr>
          <a:xfrm>
            <a:off x="1012025" y="5578850"/>
            <a:ext cx="3000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90" name="Google Shape;1790;p155"/>
          <p:cNvSpPr/>
          <p:nvPr/>
        </p:nvSpPr>
        <p:spPr>
          <a:xfrm>
            <a:off x="1012013" y="4794780"/>
            <a:ext cx="602400" cy="594600"/>
          </a:xfrm>
          <a:prstGeom prst="wedgeEllipseCallout">
            <a:avLst>
              <a:gd fmla="val -27662" name="adj1"/>
              <a:gd fmla="val 636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